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41"/>
  </p:notesMasterIdLst>
  <p:sldIdLst>
    <p:sldId id="295" r:id="rId4"/>
    <p:sldId id="257" r:id="rId5"/>
    <p:sldId id="296" r:id="rId6"/>
    <p:sldId id="314" r:id="rId7"/>
    <p:sldId id="315" r:id="rId8"/>
    <p:sldId id="291" r:id="rId9"/>
    <p:sldId id="258" r:id="rId10"/>
    <p:sldId id="313" r:id="rId11"/>
    <p:sldId id="259" r:id="rId12"/>
    <p:sldId id="277" r:id="rId13"/>
    <p:sldId id="283" r:id="rId14"/>
    <p:sldId id="299" r:id="rId15"/>
    <p:sldId id="278" r:id="rId16"/>
    <p:sldId id="260" r:id="rId17"/>
    <p:sldId id="319" r:id="rId18"/>
    <p:sldId id="320" r:id="rId19"/>
    <p:sldId id="264" r:id="rId20"/>
    <p:sldId id="279" r:id="rId21"/>
    <p:sldId id="263" r:id="rId22"/>
    <p:sldId id="321" r:id="rId23"/>
    <p:sldId id="306" r:id="rId24"/>
    <p:sldId id="317" r:id="rId25"/>
    <p:sldId id="318" r:id="rId26"/>
    <p:sldId id="266" r:id="rId27"/>
    <p:sldId id="280" r:id="rId28"/>
    <p:sldId id="300" r:id="rId29"/>
    <p:sldId id="281" r:id="rId30"/>
    <p:sldId id="302" r:id="rId31"/>
    <p:sldId id="269" r:id="rId32"/>
    <p:sldId id="271" r:id="rId33"/>
    <p:sldId id="301" r:id="rId34"/>
    <p:sldId id="275" r:id="rId35"/>
    <p:sldId id="304" r:id="rId36"/>
    <p:sldId id="274" r:id="rId37"/>
    <p:sldId id="305" r:id="rId38"/>
    <p:sldId id="294" r:id="rId39"/>
    <p:sldId id="286" r:id="rId4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R. Swick" initials="MRS" lastIdx="16" clrIdx="0">
    <p:extLst>
      <p:ext uri="{19B8F6BF-5375-455C-9EA6-DF929625EA0E}">
        <p15:presenceInfo xmlns:p15="http://schemas.microsoft.com/office/powerpoint/2012/main" userId="Melanie R. Sw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44595" autoAdjust="0"/>
  </p:normalViewPr>
  <p:slideViewPr>
    <p:cSldViewPr snapToGrid="0">
      <p:cViewPr varScale="1">
        <p:scale>
          <a:sx n="33" d="100"/>
          <a:sy n="33" d="100"/>
        </p:scale>
        <p:origin x="2141" y="53"/>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29A9DC5E-37C2-4E64-85C3-226A15E94CE0}" type="datetimeFigureOut">
              <a:rPr lang="en-US" smtClean="0"/>
              <a:t>7/10/2020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41D0C94-B709-434B-B9AD-004532CC3DF1}" type="slidenum">
              <a:rPr lang="en-US" smtClean="0"/>
              <a:t>‹#›</a:t>
            </a:fld>
            <a:endParaRPr lang="en-US"/>
          </a:p>
        </p:txBody>
      </p:sp>
    </p:spTree>
    <p:extLst>
      <p:ext uri="{BB962C8B-B14F-4D97-AF65-F5344CB8AC3E}">
        <p14:creationId xmlns:p14="http://schemas.microsoft.com/office/powerpoint/2010/main" val="246409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lideshare.net/guest90e7e/reflection-of-sound-part-2-presenta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sits.org/galleries/audio-gallery/marine-mammals/baleen-whales/humpback-whal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anctuaries.noaa.gov/"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anctuaries.noaa.go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anctuaries.noaa.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8B9571-3D81-4402-8651-20CC9131C8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mn-lt"/>
              <a:ea typeface="+mn-ea"/>
              <a:cs typeface="+mn-cs"/>
            </a:endParaRP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0451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Look </a:t>
            </a:r>
            <a:r>
              <a:rPr lang="en-US" sz="1200" kern="1200" dirty="0" smtClean="0">
                <a:solidFill>
                  <a:schemeClr val="tx1"/>
                </a:solidFill>
                <a:effectLst/>
                <a:latin typeface="+mn-lt"/>
                <a:ea typeface="+mn-ea"/>
                <a:cs typeface="+mn-cs"/>
              </a:rPr>
              <a:t>at the human skull on the left. We can see the ear cavity behind the connection of our lower jaw. </a:t>
            </a:r>
          </a:p>
          <a:p>
            <a:r>
              <a:rPr lang="en-US" sz="1200" kern="1200" dirty="0" smtClean="0">
                <a:solidFill>
                  <a:schemeClr val="tx1"/>
                </a:solidFill>
                <a:effectLst/>
                <a:latin typeface="+mn-lt"/>
                <a:ea typeface="+mn-ea"/>
                <a:cs typeface="+mn-cs"/>
              </a:rPr>
              <a:t>(click</a:t>
            </a:r>
            <a:r>
              <a:rPr lang="en-US" sz="1200" kern="1200" baseline="0" dirty="0" smtClean="0">
                <a:solidFill>
                  <a:schemeClr val="tx1"/>
                </a:solidFill>
                <a:effectLst/>
                <a:latin typeface="+mn-lt"/>
                <a:ea typeface="+mn-ea"/>
                <a:cs typeface="+mn-cs"/>
              </a:rPr>
              <a:t> for label)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we don’t rely on our lower jaw to pick up sound waves since we have our outer ear that works as a funnel for the sound.</a:t>
            </a:r>
          </a:p>
          <a:p>
            <a:endParaRPr lang="en-US" baseline="0" dirty="0" smtClean="0"/>
          </a:p>
          <a:p>
            <a:r>
              <a:rPr lang="en-US" baseline="0" dirty="0" smtClean="0"/>
              <a:t>Now look at the whale skull. </a:t>
            </a:r>
            <a:r>
              <a:rPr lang="en-US" sz="1200" kern="1200" dirty="0" smtClean="0">
                <a:solidFill>
                  <a:schemeClr val="tx1"/>
                </a:solidFill>
                <a:effectLst/>
                <a:latin typeface="+mn-lt"/>
                <a:ea typeface="+mn-ea"/>
                <a:cs typeface="+mn-cs"/>
              </a:rPr>
              <a:t>From this view, we are only looking at the upper skull/jaw bone. The lower jaw bone would connect near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each of the ear cavity locations.</a:t>
            </a:r>
          </a:p>
          <a:p>
            <a:r>
              <a:rPr lang="en-US" sz="1200" kern="1200" baseline="0" dirty="0" smtClean="0">
                <a:solidFill>
                  <a:schemeClr val="tx1"/>
                </a:solidFill>
                <a:effectLst/>
                <a:latin typeface="+mn-lt"/>
                <a:ea typeface="+mn-ea"/>
                <a:cs typeface="+mn-cs"/>
              </a:rPr>
              <a:t>(click for label)</a:t>
            </a:r>
            <a:endParaRPr lang="en-US" baseline="0" dirty="0" smtClean="0"/>
          </a:p>
        </p:txBody>
      </p:sp>
      <p:sp>
        <p:nvSpPr>
          <p:cNvPr id="4" name="Slide Number Placeholder 3"/>
          <p:cNvSpPr>
            <a:spLocks noGrp="1"/>
          </p:cNvSpPr>
          <p:nvPr>
            <p:ph type="sldNum" sz="quarter" idx="10"/>
          </p:nvPr>
        </p:nvSpPr>
        <p:spPr/>
        <p:txBody>
          <a:bodyPr/>
          <a:lstStyle/>
          <a:p>
            <a:fld id="{541D0C94-B709-434B-B9AD-004532CC3DF1}" type="slidenum">
              <a:rPr lang="en-US" smtClean="0"/>
              <a:t>10</a:t>
            </a:fld>
            <a:endParaRPr lang="en-US"/>
          </a:p>
        </p:txBody>
      </p:sp>
    </p:spTree>
    <p:extLst>
      <p:ext uri="{BB962C8B-B14F-4D97-AF65-F5344CB8AC3E}">
        <p14:creationId xmlns:p14="http://schemas.microsoft.com/office/powerpoint/2010/main" val="180950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a:t>
            </a:r>
            <a:r>
              <a:rPr lang="en-US" sz="1200" kern="1200" dirty="0" smtClean="0">
                <a:solidFill>
                  <a:schemeClr val="tx1"/>
                </a:solidFill>
                <a:effectLst/>
                <a:latin typeface="+mn-lt"/>
                <a:ea typeface="+mn-ea"/>
                <a:cs typeface="+mn-cs"/>
              </a:rPr>
              <a:t>upper left hand image is of a full humpback whale skull. The bottom right hand image is the partial skull showing the ear canals. You can tell that the ear canals and the jaw bone are right next to each other when the full skull is complete!</a:t>
            </a:r>
          </a:p>
          <a:p>
            <a:pPr lvl="0"/>
            <a:r>
              <a:rPr lang="en-US" sz="1200" kern="1200" dirty="0" smtClean="0">
                <a:solidFill>
                  <a:schemeClr val="tx1"/>
                </a:solidFill>
                <a:effectLst/>
                <a:latin typeface="+mn-lt"/>
                <a:ea typeface="+mn-ea"/>
                <a:cs typeface="+mn-cs"/>
              </a:rPr>
              <a:t>(Click)</a:t>
            </a:r>
          </a:p>
          <a:p>
            <a:endParaRPr lang="en-US" baseline="0" dirty="0" smtClean="0"/>
          </a:p>
          <a:p>
            <a:endParaRPr lang="en-US" baseline="0" dirty="0" smtClean="0"/>
          </a:p>
          <a:p>
            <a:endParaRPr lang="en-US" baseline="0" dirty="0" smtClean="0"/>
          </a:p>
          <a:p>
            <a:r>
              <a:rPr lang="en-US" baseline="0" dirty="0" smtClean="0"/>
              <a:t>Photo credit: https://museumsvictoria.com.au/bioinformatics/mammals/images/novaside.jpg</a:t>
            </a:r>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11</a:t>
            </a:fld>
            <a:endParaRPr lang="en-US"/>
          </a:p>
        </p:txBody>
      </p:sp>
    </p:spTree>
    <p:extLst>
      <p:ext uri="{BB962C8B-B14F-4D97-AF65-F5344CB8AC3E}">
        <p14:creationId xmlns:p14="http://schemas.microsoft.com/office/powerpoint/2010/main" val="1594513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We saw the difference between a human skull and a whale skull. What about the ear? Touch the soft part of your ear. That’s your outer ear flap.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 you think whales have an outer ear flap? Choose A if you think “yes, whales do have an outer ear flap” or B if you think, “no, whales do not have an outer ear flap”.</a:t>
            </a:r>
          </a:p>
          <a:p>
            <a:pPr lvl="0"/>
            <a:endParaRPr lang="en-US" sz="1200" kern="1200" dirty="0" smtClean="0">
              <a:solidFill>
                <a:schemeClr val="tx1"/>
              </a:solidFill>
              <a:effectLst/>
              <a:latin typeface="+mn-lt"/>
              <a:ea typeface="+mn-ea"/>
              <a:cs typeface="+mn-cs"/>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41D0C94-B709-434B-B9AD-004532CC3DF1}" type="slidenum">
              <a:rPr lang="en-US" smtClean="0"/>
              <a:t>12</a:t>
            </a:fld>
            <a:endParaRPr lang="en-US"/>
          </a:p>
        </p:txBody>
      </p:sp>
    </p:spTree>
    <p:extLst>
      <p:ext uri="{BB962C8B-B14F-4D97-AF65-F5344CB8AC3E}">
        <p14:creationId xmlns:p14="http://schemas.microsoft.com/office/powerpoint/2010/main" val="2399640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answer is no, whales do not have an exposed outer ear flap like humans. </a:t>
            </a:r>
            <a:r>
              <a:rPr lang="en-US" sz="1200" kern="1200" dirty="0" smtClean="0">
                <a:solidFill>
                  <a:schemeClr val="tx1"/>
                </a:solidFill>
                <a:effectLst/>
                <a:latin typeface="+mn-lt"/>
                <a:ea typeface="+mn-ea"/>
                <a:cs typeface="+mn-cs"/>
              </a:rPr>
              <a:t>And unlike our ears, their ear canal is not open to their inner ear. On the left is a diagram of a whale ear and on the right is a human ear. Whales have an oily mucus that surrounds the inner ear. For humans, the inner ear is surrounded by bone. Look for other differences between whale and human ears! Write</a:t>
            </a:r>
            <a:r>
              <a:rPr lang="en-US" sz="1200" kern="1200" baseline="0" dirty="0" smtClean="0">
                <a:solidFill>
                  <a:schemeClr val="tx1"/>
                </a:solidFill>
                <a:effectLst/>
                <a:latin typeface="+mn-lt"/>
                <a:ea typeface="+mn-ea"/>
                <a:cs typeface="+mn-cs"/>
              </a:rPr>
              <a:t> down your observations.  Your observations can include similarities between whale and human ears or differences.  </a:t>
            </a:r>
          </a:p>
          <a:p>
            <a:endParaRPr lang="en-US" sz="1200" kern="1200" baseline="0" dirty="0" smtClean="0">
              <a:solidFill>
                <a:schemeClr val="tx1"/>
              </a:solidFill>
              <a:effectLst/>
              <a:latin typeface="+mn-lt"/>
              <a:ea typeface="+mn-ea"/>
              <a:cs typeface="+mn-cs"/>
            </a:endParaRPr>
          </a:p>
          <a:p>
            <a:r>
              <a:rPr kumimoji="0" lang="en-US" sz="1200" b="0" i="0" u="none" strike="noStrike" kern="1200" cap="none" spc="0" normalizeH="0" baseline="0" noProof="0" dirty="0" smtClean="0">
                <a:ln>
                  <a:noFill/>
                </a:ln>
                <a:solidFill>
                  <a:prstClr val="black"/>
                </a:solidFill>
                <a:effectLst/>
                <a:uLnTx/>
                <a:uFillTx/>
                <a:latin typeface="+mn-lt"/>
                <a:ea typeface="+mn-ea"/>
                <a:cs typeface="+mn-cs"/>
              </a:rPr>
              <a:t>There are a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lot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of differences between whale ears and human ears like how they don’t have an outer ear flap and their inner ear is surrounded by an oily mucus while ours is surrounded by bone. But there are also quite a few similarities, for instance the majority of the anatomy is still very similar. We both have ear canals, cochlea, and auditory nerves. </a:t>
            </a:r>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pPr marL="8686" lvl="0" indent="0">
              <a:buFont typeface="Arial" panose="020B0604020202020204" pitchFamily="34" charset="0"/>
              <a:buNone/>
            </a:pPr>
            <a:r>
              <a:rPr lang="en-US" baseline="0" dirty="0" smtClean="0"/>
              <a:t>Illustration credit: </a:t>
            </a:r>
            <a:r>
              <a:rPr lang="en-US" baseline="0" dirty="0" err="1" smtClean="0"/>
              <a:t>teachers’domain</a:t>
            </a:r>
            <a:endParaRPr lang="en-US" baseline="0" dirty="0" smtClean="0"/>
          </a:p>
          <a:p>
            <a:pPr marL="8686" lvl="0" indent="0">
              <a:buFont typeface="Arial" panose="020B0604020202020204" pitchFamily="34" charset="0"/>
              <a:buNone/>
            </a:pPr>
            <a:endParaRPr lang="en-US" baseline="0" dirty="0" smtClean="0"/>
          </a:p>
          <a:p>
            <a:pPr marL="180136"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Lets</a:t>
            </a:r>
            <a:r>
              <a:rPr lang="en-US" baseline="0" dirty="0" smtClean="0"/>
              <a:t> compare these inner ear structures of a whale and a human </a:t>
            </a:r>
            <a:r>
              <a:rPr lang="en-US" b="1" baseline="0" dirty="0" smtClean="0"/>
              <a:t>Learning Ob 5</a:t>
            </a:r>
          </a:p>
          <a:p>
            <a:pPr marL="8686"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13</a:t>
            </a:fld>
            <a:endParaRPr lang="en-US"/>
          </a:p>
        </p:txBody>
      </p:sp>
    </p:spTree>
    <p:extLst>
      <p:ext uri="{BB962C8B-B14F-4D97-AF65-F5344CB8AC3E}">
        <p14:creationId xmlns:p14="http://schemas.microsoft.com/office/powerpoint/2010/main" val="226906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mn-lt"/>
                <a:ea typeface="+mn-ea"/>
                <a:cs typeface="+mn-cs"/>
              </a:rPr>
              <a:t>Another difference between us and whales is that whales have a fat filled cavity located in their jaw bones that detect vibrations. After sound travels through the jaw, it then heads to a compartment that is called the “bulla”, much like our inner ear. The bulla is what eventually transmits the vibrations to the brain so they can be interpreted as sound.</a:t>
            </a:r>
            <a:endParaRPr lang="en-US" dirty="0" smtClean="0"/>
          </a:p>
          <a:p>
            <a:endParaRPr lang="en-US" dirty="0" smtClean="0"/>
          </a:p>
          <a:p>
            <a:r>
              <a:rPr lang="en-US" dirty="0" smtClean="0"/>
              <a:t>Graphic </a:t>
            </a:r>
            <a:r>
              <a:rPr lang="en-US" baseline="0" dirty="0" smtClean="0"/>
              <a:t>credit</a:t>
            </a:r>
            <a:r>
              <a:rPr lang="en-US" dirty="0" smtClean="0"/>
              <a:t>:</a:t>
            </a:r>
            <a:r>
              <a:rPr lang="en-US" baseline="0" dirty="0" smtClean="0"/>
              <a:t> Scienceblog.com</a:t>
            </a:r>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14</a:t>
            </a:fld>
            <a:endParaRPr lang="en-US"/>
          </a:p>
        </p:txBody>
      </p:sp>
    </p:spTree>
    <p:extLst>
      <p:ext uri="{BB962C8B-B14F-4D97-AF65-F5344CB8AC3E}">
        <p14:creationId xmlns:p14="http://schemas.microsoft.com/office/powerpoint/2010/main" val="3369364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Toothed whales, like orcas and sperm whales, have a melon (click</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nd sometimes use it to focus their sounds during echolocation. Other animals use echolocation too, like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bats!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Baleen whales (click), like humpback and</a:t>
            </a:r>
            <a:r>
              <a:rPr lang="en-US" sz="1200" kern="1200" baseline="0" dirty="0" smtClean="0">
                <a:solidFill>
                  <a:schemeClr val="tx1"/>
                </a:solidFill>
                <a:effectLst/>
                <a:latin typeface="+mn-lt"/>
                <a:ea typeface="+mn-ea"/>
                <a:cs typeface="+mn-cs"/>
              </a:rPr>
              <a:t> gray whales,</a:t>
            </a:r>
            <a:r>
              <a:rPr lang="en-US" sz="1200" kern="1200" dirty="0" smtClean="0">
                <a:solidFill>
                  <a:schemeClr val="tx1"/>
                </a:solidFill>
                <a:effectLst/>
                <a:latin typeface="+mn-lt"/>
                <a:ea typeface="+mn-ea"/>
                <a:cs typeface="+mn-cs"/>
              </a:rPr>
              <a:t> do not typically use their sound</a:t>
            </a:r>
            <a:r>
              <a:rPr lang="en-US" sz="1200" kern="1200" baseline="0" dirty="0" smtClean="0">
                <a:solidFill>
                  <a:schemeClr val="tx1"/>
                </a:solidFill>
                <a:effectLst/>
                <a:latin typeface="+mn-lt"/>
                <a:ea typeface="+mn-ea"/>
                <a:cs typeface="+mn-cs"/>
              </a:rPr>
              <a:t> for</a:t>
            </a:r>
            <a:r>
              <a:rPr lang="en-US" sz="1200" kern="1200" dirty="0" smtClean="0">
                <a:solidFill>
                  <a:schemeClr val="tx1"/>
                </a:solidFill>
                <a:effectLst/>
                <a:latin typeface="+mn-lt"/>
                <a:ea typeface="+mn-ea"/>
                <a:cs typeface="+mn-cs"/>
              </a:rPr>
              <a:t> echolocation. Scientists have hypothesized that they could potentially do this but much more research is needed. So, baleen whales are actually considered to have more of a </a:t>
            </a:r>
            <a:r>
              <a:rPr lang="en-US" sz="1200" b="1" kern="1200" dirty="0" smtClean="0">
                <a:solidFill>
                  <a:schemeClr val="tx1"/>
                </a:solidFill>
                <a:effectLst/>
                <a:latin typeface="+mn-lt"/>
                <a:ea typeface="+mn-ea"/>
                <a:cs typeface="+mn-cs"/>
              </a:rPr>
              <a:t>song</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Toothed whales are thought to produce sounds by passing air through both their trachea</a:t>
            </a:r>
            <a:r>
              <a:rPr lang="en-US" sz="1200" kern="1200" baseline="0" dirty="0" smtClean="0">
                <a:solidFill>
                  <a:schemeClr val="tx1"/>
                </a:solidFill>
                <a:effectLst/>
                <a:latin typeface="+mn-lt"/>
                <a:ea typeface="+mn-ea"/>
                <a:cs typeface="+mn-cs"/>
              </a:rPr>
              <a:t>, which is a part of their </a:t>
            </a:r>
            <a:r>
              <a:rPr lang="en-US" sz="1200" kern="1200" dirty="0" smtClean="0">
                <a:solidFill>
                  <a:schemeClr val="tx1"/>
                </a:solidFill>
                <a:effectLst/>
                <a:latin typeface="+mn-lt"/>
                <a:ea typeface="+mn-ea"/>
                <a:cs typeface="+mn-cs"/>
              </a:rPr>
              <a:t>throat, and their “phonic lips” (click), which are air sacs around the blowhole.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Baleen whales are a bit of a mystery to scientists because although they have a larynx, they have no vocal chords and when they sing, bubbles are not released from their blowholes.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Here’s a fun fact: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whale noise is thought to be one of the loudest noises made by any animal on the planet! Does anyone</a:t>
            </a:r>
            <a:r>
              <a:rPr lang="en-US" sz="1200" kern="1200" baseline="0" dirty="0" smtClean="0">
                <a:solidFill>
                  <a:schemeClr val="tx1"/>
                </a:solidFill>
                <a:effectLst/>
                <a:latin typeface="+mn-lt"/>
                <a:ea typeface="+mn-ea"/>
                <a:cs typeface="+mn-cs"/>
              </a:rPr>
              <a:t> want to guess which whale is the loudest?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The loudest sound ever recorded from an animal was produced by a blue whale! Some scientists have speculated that they may be able to remain in touch with each other over hundreds of miles. </a:t>
            </a:r>
          </a:p>
          <a:p>
            <a:pPr lvl="0"/>
            <a:r>
              <a:rPr lang="en-US" sz="1200" kern="1200" baseline="0" dirty="0" smtClean="0">
                <a:solidFill>
                  <a:schemeClr val="tx1"/>
                </a:solidFill>
                <a:effectLst/>
                <a:latin typeface="+mn-lt"/>
                <a:ea typeface="+mn-ea"/>
                <a:cs typeface="+mn-cs"/>
              </a:rPr>
              <a:t>https://www.fisheries.noaa.gov/national/outreach-and-education/fun-facts-about-wonderful-whales</a:t>
            </a:r>
          </a:p>
          <a:p>
            <a:endParaRPr lang="en-US" dirty="0" smtClean="0"/>
          </a:p>
          <a:p>
            <a:r>
              <a:rPr lang="en-US" dirty="0" smtClean="0"/>
              <a:t>Graphic</a:t>
            </a:r>
            <a:r>
              <a:rPr lang="en-US" baseline="0" dirty="0" smtClean="0"/>
              <a:t> credit Buzzle.com</a:t>
            </a:r>
          </a:p>
          <a:p>
            <a:endParaRPr lang="en-US" dirty="0" smtClean="0"/>
          </a:p>
          <a:p>
            <a:r>
              <a:rPr lang="en-US" dirty="0" smtClean="0"/>
              <a:t>Photo credit: (top left Chris </a:t>
            </a:r>
            <a:r>
              <a:rPr lang="en-US" dirty="0" err="1" smtClean="0"/>
              <a:t>Lagergren</a:t>
            </a:r>
            <a:r>
              <a:rPr lang="en-US" dirty="0" smtClean="0"/>
              <a:t>; bottom Whale and Dolphin Conservation)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1D0C94-B709-434B-B9AD-004532CC3D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911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Whale vocalizations vary in intensity, wavelength, frequency, and pattern based on the behavior and purpose of the sound. </a:t>
            </a:r>
            <a:r>
              <a:rPr lang="en-US" sz="1200" b="0" kern="1200" dirty="0" smtClean="0">
                <a:solidFill>
                  <a:schemeClr val="tx1"/>
                </a:solidFill>
                <a:effectLst/>
                <a:latin typeface="+mn-lt"/>
                <a:ea typeface="+mn-ea"/>
                <a:cs typeface="+mn-cs"/>
              </a:rPr>
              <a:t>High frequency sounds </a:t>
            </a:r>
            <a:r>
              <a:rPr lang="en-US" sz="1200" b="1" kern="1200" dirty="0" smtClean="0">
                <a:solidFill>
                  <a:schemeClr val="tx1"/>
                </a:solidFill>
                <a:effectLst/>
                <a:latin typeface="+mn-lt"/>
                <a:ea typeface="+mn-ea"/>
                <a:cs typeface="+mn-cs"/>
              </a:rPr>
              <a:t>are usually called clicks, whistles, and squeaks (say</a:t>
            </a:r>
            <a:r>
              <a:rPr lang="en-US" sz="1200" b="1" kern="1200" baseline="0" dirty="0" smtClean="0">
                <a:solidFill>
                  <a:schemeClr val="tx1"/>
                </a:solidFill>
                <a:effectLst/>
                <a:latin typeface="+mn-lt"/>
                <a:ea typeface="+mn-ea"/>
                <a:cs typeface="+mn-cs"/>
              </a:rPr>
              <a:t> with high squeaky tone voice</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low frequency sounds </a:t>
            </a:r>
            <a:r>
              <a:rPr lang="en-US" sz="1200" b="1" kern="1200" dirty="0" smtClean="0">
                <a:solidFill>
                  <a:schemeClr val="tx1"/>
                </a:solidFill>
                <a:effectLst/>
                <a:latin typeface="+mn-lt"/>
                <a:ea typeface="+mn-ea"/>
                <a:cs typeface="+mn-cs"/>
              </a:rPr>
              <a:t>are usually called grunts, moans, pulses, and tones. (say in</a:t>
            </a:r>
            <a:r>
              <a:rPr lang="en-US" sz="1200" b="1" kern="1200" baseline="0" dirty="0" smtClean="0">
                <a:solidFill>
                  <a:schemeClr val="tx1"/>
                </a:solidFill>
                <a:effectLst/>
                <a:latin typeface="+mn-lt"/>
                <a:ea typeface="+mn-ea"/>
                <a:cs typeface="+mn-cs"/>
              </a:rPr>
              <a:t> low deep tone voice</a:t>
            </a:r>
            <a:r>
              <a:rPr lang="en-US" sz="1200" b="1"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Baleen whales vocalize mostly through low frequency sounds, about 10-1,000 </a:t>
            </a:r>
            <a:r>
              <a:rPr lang="en-US" sz="1200" b="0" kern="1200" dirty="0" smtClean="0">
                <a:solidFill>
                  <a:schemeClr val="tx1"/>
                </a:solidFill>
                <a:effectLst/>
                <a:latin typeface="+mn-lt"/>
                <a:ea typeface="+mn-ea"/>
                <a:cs typeface="+mn-cs"/>
              </a:rPr>
              <a:t>hertz. (Hz is wave cycles per second). Low</a:t>
            </a:r>
            <a:r>
              <a:rPr lang="en-US" sz="1200" b="0" kern="1200" baseline="0" dirty="0" smtClean="0">
                <a:solidFill>
                  <a:schemeClr val="tx1"/>
                </a:solidFill>
                <a:effectLst/>
                <a:latin typeface="+mn-lt"/>
                <a:ea typeface="+mn-ea"/>
                <a:cs typeface="+mn-cs"/>
              </a:rPr>
              <a:t> frequency sounds</a:t>
            </a:r>
            <a:r>
              <a:rPr lang="en-US" sz="1200" b="0" kern="1200" dirty="0" smtClean="0">
                <a:solidFill>
                  <a:schemeClr val="tx1"/>
                </a:solidFill>
                <a:effectLst/>
                <a:latin typeface="+mn-lt"/>
                <a:ea typeface="+mn-ea"/>
                <a:cs typeface="+mn-cs"/>
              </a:rPr>
              <a:t> would be similar to a cello (click). Toothed whales typically produce high-frequency sounds above 1,000 hertz.</a:t>
            </a:r>
            <a:r>
              <a:rPr lang="en-US" sz="1200" b="0" kern="1200" baseline="0" dirty="0" smtClean="0">
                <a:solidFill>
                  <a:schemeClr val="tx1"/>
                </a:solidFill>
                <a:effectLst/>
                <a:latin typeface="+mn-lt"/>
                <a:ea typeface="+mn-ea"/>
                <a:cs typeface="+mn-cs"/>
              </a:rPr>
              <a:t> High frequency sounds would </a:t>
            </a:r>
            <a:r>
              <a:rPr lang="en-US" sz="1200" b="0" kern="1200" dirty="0" smtClean="0">
                <a:solidFill>
                  <a:schemeClr val="tx1"/>
                </a:solidFill>
                <a:effectLst/>
                <a:latin typeface="+mn-lt"/>
                <a:ea typeface="+mn-ea"/>
                <a:cs typeface="+mn-cs"/>
              </a:rPr>
              <a:t>be similar to a violin (click).</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Humans hear sounds best between the frequencies of 1,000 to 5,000 Hz, where human speech is centered. So some low frequency and high frequency whale vocalizations may not be audible to the human ear. </a:t>
            </a:r>
            <a:endParaRPr lang="en-US" dirty="0" smtClean="0">
              <a:solidFill>
                <a:srgbClr val="FF0000"/>
              </a:solidFill>
            </a:endParaRPr>
          </a:p>
          <a:p>
            <a:pPr marL="0" indent="0">
              <a:buFont typeface="Arial" panose="020B0604020202020204" pitchFamily="34" charset="0"/>
              <a:buNone/>
            </a:pPr>
            <a:endParaRPr lang="en-US" dirty="0" smtClean="0">
              <a:solidFill>
                <a:srgbClr val="FF0000"/>
              </a:solidFill>
            </a:endParaRPr>
          </a:p>
          <a:p>
            <a:pPr marL="0" indent="0">
              <a:buFont typeface="Arial" panose="020B0604020202020204" pitchFamily="34" charset="0"/>
              <a:buNone/>
            </a:pPr>
            <a:r>
              <a:rPr lang="en-US" dirty="0" smtClean="0">
                <a:hlinkClick r:id="rId3"/>
              </a:rPr>
              <a:t>https://www.slideshare.net/guest90e7e/reflection-of-sound-part-2-presentation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1D0C94-B709-434B-B9AD-004532CC3D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563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Now that we understand</a:t>
            </a:r>
            <a:r>
              <a:rPr lang="en-US" sz="1200" kern="1200" baseline="0" dirty="0" smtClean="0">
                <a:solidFill>
                  <a:schemeClr val="tx1"/>
                </a:solidFill>
                <a:effectLst/>
                <a:latin typeface="+mn-lt"/>
                <a:ea typeface="+mn-ea"/>
                <a:cs typeface="+mn-cs"/>
              </a:rPr>
              <a:t> how whales make sounds and we learned about some of the sounds they make, l</a:t>
            </a:r>
            <a:r>
              <a:rPr lang="en-US" sz="1200" kern="1200" dirty="0" smtClean="0">
                <a:solidFill>
                  <a:schemeClr val="tx1"/>
                </a:solidFill>
                <a:effectLst/>
                <a:latin typeface="+mn-lt"/>
                <a:ea typeface="+mn-ea"/>
                <a:cs typeface="+mn-cs"/>
              </a:rPr>
              <a:t>et’s</a:t>
            </a:r>
            <a:r>
              <a:rPr lang="en-US" sz="1200" kern="1200" baseline="0" dirty="0" smtClean="0">
                <a:solidFill>
                  <a:schemeClr val="tx1"/>
                </a:solidFill>
                <a:effectLst/>
                <a:latin typeface="+mn-lt"/>
                <a:ea typeface="+mn-ea"/>
                <a:cs typeface="+mn-cs"/>
              </a:rPr>
              <a:t> consider how their sounds travel in the ocean – or in liquid – versus how sound travels in other forms of matter including solid and gas.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Let’s demonstrate this through a game (Play “States of matter” 15 minute game in </a:t>
            </a:r>
            <a:r>
              <a:rPr lang="en-US" sz="1200" i="1" kern="1200" baseline="0" dirty="0" smtClean="0">
                <a:solidFill>
                  <a:schemeClr val="tx1"/>
                </a:solidFill>
                <a:effectLst/>
                <a:latin typeface="+mn-lt"/>
                <a:ea typeface="+mn-ea"/>
                <a:cs typeface="+mn-cs"/>
              </a:rPr>
              <a:t>Sanctuary Splash: Acoustics of Cetaceans </a:t>
            </a:r>
            <a:r>
              <a:rPr lang="en-US" sz="1200" kern="1200" baseline="0" dirty="0" smtClean="0">
                <a:solidFill>
                  <a:schemeClr val="tx1"/>
                </a:solidFill>
                <a:effectLst/>
                <a:latin typeface="+mn-lt"/>
                <a:ea typeface="+mn-ea"/>
                <a:cs typeface="+mn-cs"/>
              </a:rPr>
              <a:t>lesson plan)</a:t>
            </a:r>
          </a:p>
          <a:p>
            <a:pPr lvl="0"/>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Sound waves travel much more efficiently in liquid compared to gas and air. However, sound travels best through solids.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solids, sound can travel quickly since molecules are close together and they pass sounds to one another. As the molecules spread out in different states of matter, it becomes harder for sound to travel from molecule to molecule. </a:t>
            </a:r>
          </a:p>
          <a:p>
            <a:endParaRPr lang="en-US" dirty="0" smtClean="0"/>
          </a:p>
          <a:p>
            <a:pPr lvl="0"/>
            <a:r>
              <a:rPr lang="en-US" dirty="0" smtClean="0"/>
              <a:t>Graphic</a:t>
            </a:r>
            <a:r>
              <a:rPr lang="en-US" baseline="0" dirty="0" smtClean="0"/>
              <a:t> credit: </a:t>
            </a:r>
            <a:r>
              <a:rPr lang="en-US" dirty="0" smtClean="0"/>
              <a:t>https://i.ytimg.com/vi/21CR01rlmv4/maxresdefault.jpg</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17</a:t>
            </a:fld>
            <a:endParaRPr lang="en-US"/>
          </a:p>
        </p:txBody>
      </p:sp>
    </p:spTree>
    <p:extLst>
      <p:ext uri="{BB962C8B-B14F-4D97-AF65-F5344CB8AC3E}">
        <p14:creationId xmlns:p14="http://schemas.microsoft.com/office/powerpoint/2010/main" val="220257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watch how sound waves travel through water with this video! (Click</a:t>
            </a:r>
            <a:r>
              <a:rPr lang="en-US" sz="1200" kern="1200" baseline="0" dirty="0" smtClean="0">
                <a:solidFill>
                  <a:schemeClr val="tx1"/>
                </a:solidFill>
                <a:effectLst/>
                <a:latin typeface="+mn-lt"/>
                <a:ea typeface="+mn-ea"/>
                <a:cs typeface="+mn-cs"/>
              </a:rPr>
              <a:t> on the play arrow to play video)</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(Conduct “Tuning fork exploration” 15 minutes activity in </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Sanctuary Splash: Acoustics of Cetaceans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lesson plan)</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(Hand out tuning forks)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experience how sounds travel through air when we listen to noise. We can even sometimes feel it travel through solids, like how we felt the vibrations from humming or saying our names earlier. In this video of a tuning fork partially submerged in water, we can see how sound waves travel through liquid. You can see how the sound waves make ripples in the surface of the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Now that you have seen, felt, and heard how sound travels through different states of matter, it’s time to talk about humpback whales and how they produce sound.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(Collect tuning forks)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1D0C94-B709-434B-B9AD-004532CC3DF1}" type="slidenum">
              <a:rPr lang="en-US" smtClean="0"/>
              <a:t>18</a:t>
            </a:fld>
            <a:endParaRPr lang="en-US"/>
          </a:p>
        </p:txBody>
      </p:sp>
    </p:spTree>
    <p:extLst>
      <p:ext uri="{BB962C8B-B14F-4D97-AF65-F5344CB8AC3E}">
        <p14:creationId xmlns:p14="http://schemas.microsoft.com/office/powerpoint/2010/main" val="308475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Humpback whales are found throughout the world’s ocean and they are probably the most well-known of baleen whales. They are best known for their vocalizations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 series of complex and repeating sequences with the characteristics of a “song”. Males are the only ones who sing and mainly do so in warm water breeding grounds (like Mexico and Hawaii). Songs are repetitive sequences that last between 20 minutes to several hours. Listen to</a:t>
            </a:r>
            <a:r>
              <a:rPr lang="en-US" sz="1200" kern="1200" baseline="0" dirty="0" smtClean="0">
                <a:solidFill>
                  <a:schemeClr val="tx1"/>
                </a:solidFill>
                <a:effectLst/>
                <a:latin typeface="+mn-lt"/>
                <a:ea typeface="+mn-ea"/>
                <a:cs typeface="+mn-cs"/>
              </a:rPr>
              <a:t> this song!</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(Click speaker icon for acoustics recording – play for 10 seconds or longer)</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Males sing in warm waters, like those found in Hawaiian Islands Humpback Whale National Marine Sanctuary and </a:t>
            </a:r>
            <a:r>
              <a:rPr lang="en-US" sz="1200" b="0" kern="1200" dirty="0" err="1" smtClean="0">
                <a:solidFill>
                  <a:schemeClr val="tx1"/>
                </a:solidFill>
                <a:effectLst/>
                <a:latin typeface="+mn-lt"/>
                <a:ea typeface="+mn-ea"/>
                <a:cs typeface="+mn-cs"/>
              </a:rPr>
              <a:t>Papahānaumokuākea</a:t>
            </a:r>
            <a:r>
              <a:rPr lang="en-US" sz="1200" kern="1200" dirty="0" smtClean="0">
                <a:solidFill>
                  <a:schemeClr val="tx1"/>
                </a:solidFill>
                <a:effectLst/>
                <a:latin typeface="+mn-lt"/>
                <a:ea typeface="+mn-ea"/>
                <a:cs typeface="+mn-cs"/>
              </a:rPr>
              <a:t> Marine National Monument. We would hear both males and females vocalize/groan, click, squeak in warmer and colder waters of the ocean.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Females do vocalize, especially for communicating with young or during feeding as a group. Feeding generally happens in the cooler, more productive areas of the ocean, like Olympic Coast National Marine Sanctuary. </a:t>
            </a:r>
          </a:p>
          <a:p>
            <a:endParaRPr lang="en-US" dirty="0" smtClean="0"/>
          </a:p>
          <a:p>
            <a:r>
              <a:rPr lang="en-US" dirty="0" smtClean="0"/>
              <a:t>(More</a:t>
            </a:r>
            <a:r>
              <a:rPr lang="en-US" baseline="0" dirty="0" smtClean="0"/>
              <a:t> acoustics info at </a:t>
            </a:r>
            <a:r>
              <a:rPr lang="en-US" dirty="0" smtClean="0">
                <a:hlinkClick r:id="rId3"/>
              </a:rPr>
              <a:t>https://dosits.org/galleries/audio-gallery/marine-mammals/baleen-whales/humpback-whale/</a:t>
            </a:r>
            <a:r>
              <a:rPr lang="en-US" dirty="0" smtClean="0"/>
              <a:t>)</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19</a:t>
            </a:fld>
            <a:endParaRPr lang="en-US"/>
          </a:p>
        </p:txBody>
      </p:sp>
    </p:spTree>
    <p:extLst>
      <p:ext uri="{BB962C8B-B14F-4D97-AF65-F5344CB8AC3E}">
        <p14:creationId xmlns:p14="http://schemas.microsoft.com/office/powerpoint/2010/main" val="354647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8652428" indent="-38186541">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A20EBC-00C1-4E41-8CDD-3A4D4F5D316A}" type="slidenum">
              <a:rPr lang="en-US" altLang="en-US" smtClean="0">
                <a:solidFill>
                  <a:srgbClr val="000000"/>
                </a:solidFill>
                <a:latin typeface="Arial" panose="020B0604020202020204" pitchFamily="34" charset="0"/>
                <a:ea typeface="ＭＳ Ｐゴシック" panose="020B0600070205080204" pitchFamily="34" charset="-128"/>
              </a:rPr>
              <a:pPr>
                <a:spcBef>
                  <a:spcPct val="0"/>
                </a:spcBef>
              </a:pPr>
              <a:t>2</a:t>
            </a:fld>
            <a:endParaRPr lang="en-US" altLang="en-US" dirty="0" smtClean="0">
              <a:solidFill>
                <a:srgbClr val="000000"/>
              </a:solidFill>
              <a:latin typeface="Arial" panose="020B0604020202020204" pitchFamily="34" charset="0"/>
              <a:ea typeface="ＭＳ Ｐゴシック" panose="020B0600070205080204" pitchFamily="34" charset="-128"/>
            </a:endParaRPr>
          </a:p>
        </p:txBody>
      </p:sp>
      <p:sp>
        <p:nvSpPr>
          <p:cNvPr id="4099" name="Rectangle 1026"/>
          <p:cNvSpPr>
            <a:spLocks noGrp="1" noRot="1" noChangeAspect="1" noChangeArrowheads="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1874846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a:t>
            </a:r>
            <a:r>
              <a:rPr lang="en-US" dirty="0" smtClean="0"/>
              <a:t>national</a:t>
            </a:r>
            <a:r>
              <a:rPr lang="en-US" baseline="0" dirty="0" smtClean="0"/>
              <a:t> marine sanctuary would you most likely hear a humpback whale sing? Hawaiian Islands (click), Olympic Coast (click), Monterey Bay (click), Thunder Bay (click</a:t>
            </a:r>
            <a:r>
              <a:rPr lang="en-US" baseline="0" dirty="0" smtClean="0"/>
              <a:t>). </a:t>
            </a:r>
          </a:p>
          <a:p>
            <a:endParaRPr lang="en-US" baseline="0" dirty="0" smtClean="0"/>
          </a:p>
          <a:p>
            <a:r>
              <a:rPr lang="en-US" baseline="0" dirty="0" smtClean="0"/>
              <a:t>Map graphic:  </a:t>
            </a:r>
            <a:r>
              <a:rPr lang="en-US" dirty="0" smtClean="0">
                <a:hlinkClick r:id="rId3"/>
              </a:rPr>
              <a:t>https</a:t>
            </a:r>
            <a:r>
              <a:rPr lang="en-US" dirty="0" smtClean="0">
                <a:hlinkClick r:id="rId3"/>
              </a:rPr>
              <a:t>://sanctuaries.noaa.gov/</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1D0C94-B709-434B-B9AD-004532CC3D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163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You’d most likely hear humpback whales sing near the Hawaiian Islands, so if you said A, you</a:t>
            </a:r>
            <a:r>
              <a:rPr lang="en-US" sz="1200" kern="1200" baseline="0" dirty="0" smtClean="0">
                <a:solidFill>
                  <a:schemeClr val="tx1"/>
                </a:solidFill>
                <a:effectLst/>
                <a:latin typeface="+mn-lt"/>
                <a:ea typeface="+mn-ea"/>
                <a:cs typeface="+mn-cs"/>
              </a:rPr>
              <a:t> were correct!</a:t>
            </a:r>
            <a:r>
              <a:rPr lang="en-US" sz="1200" kern="1200" dirty="0" smtClean="0">
                <a:solidFill>
                  <a:schemeClr val="tx1"/>
                </a:solidFill>
                <a:effectLst/>
                <a:latin typeface="+mn-lt"/>
                <a:ea typeface="+mn-ea"/>
                <a:cs typeface="+mn-cs"/>
              </a:rPr>
              <a:t> This is where many humpback whales go in the winter time to mate and have their babies.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Map graphic:</a:t>
            </a:r>
            <a:r>
              <a:rPr lang="en-US" sz="1200" kern="1200" baseline="0" dirty="0" smtClean="0">
                <a:solidFill>
                  <a:schemeClr val="tx1"/>
                </a:solidFill>
                <a:effectLst/>
                <a:latin typeface="+mn-lt"/>
                <a:ea typeface="+mn-ea"/>
                <a:cs typeface="+mn-cs"/>
              </a:rPr>
              <a:t>  </a:t>
            </a:r>
            <a:r>
              <a:rPr lang="en-US" dirty="0" smtClean="0">
                <a:hlinkClick r:id="rId3"/>
              </a:rPr>
              <a:t>https://sanctuaries.noaa.gov/</a:t>
            </a:r>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21</a:t>
            </a:fld>
            <a:endParaRPr lang="en-US"/>
          </a:p>
        </p:txBody>
      </p:sp>
    </p:spTree>
    <p:extLst>
      <p:ext uri="{BB962C8B-B14F-4D97-AF65-F5344CB8AC3E}">
        <p14:creationId xmlns:p14="http://schemas.microsoft.com/office/powerpoint/2010/main" val="1945018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Whale researchers use equipment to monitor whale vocalization that was originally used by the Navy to detect submarines. Remember how we said we can’t hear some sounds that whales make? A spectrogram allows us to “see” the sounds we can’t hear.</a:t>
            </a:r>
          </a:p>
          <a:p>
            <a:endParaRPr lang="en-US" baseline="0" dirty="0" smtClean="0"/>
          </a:p>
          <a:p>
            <a:r>
              <a:rPr lang="en-US" baseline="0" dirty="0" smtClean="0"/>
              <a:t>To do this, scientists collect data through a submerged hydrophone and then monitor the sounds using software that allows them to create a spectrogram, like the one shown here. </a:t>
            </a:r>
          </a:p>
          <a:p>
            <a:endParaRPr lang="en-US" baseline="0" dirty="0" smtClean="0"/>
          </a:p>
          <a:p>
            <a:r>
              <a:rPr lang="en-US" baseline="0" dirty="0" smtClean="0"/>
              <a:t>These are visual representations of the frequency, duration, and intensity of a sound as it changes through time. Also called  “voiceprints” or “</a:t>
            </a:r>
            <a:r>
              <a:rPr lang="en-US" baseline="0" dirty="0" err="1" smtClean="0"/>
              <a:t>voicegrams</a:t>
            </a:r>
            <a:r>
              <a:rPr lang="en-US" baseline="0" dirty="0" smtClean="0"/>
              <a:t>.”</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22</a:t>
            </a:fld>
            <a:endParaRPr lang="en-US"/>
          </a:p>
        </p:txBody>
      </p:sp>
    </p:spTree>
    <p:extLst>
      <p:ext uri="{BB962C8B-B14F-4D97-AF65-F5344CB8AC3E}">
        <p14:creationId xmlns:p14="http://schemas.microsoft.com/office/powerpoint/2010/main" val="2064627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watch this this</a:t>
            </a:r>
            <a:r>
              <a:rPr lang="en-US" baseline="0" dirty="0" smtClean="0"/>
              <a:t> short video (4:24 minute) </a:t>
            </a:r>
            <a:r>
              <a:rPr lang="en-US" dirty="0" smtClean="0"/>
              <a:t>to</a:t>
            </a:r>
            <a:r>
              <a:rPr lang="en-US" baseline="0" dirty="0" smtClean="0"/>
              <a:t> learn more about whale songs, the types of scientists that study them, and the technology they use.</a:t>
            </a:r>
          </a:p>
          <a:p>
            <a:endParaRPr lang="en-US" baseline="0" dirty="0" smtClean="0"/>
          </a:p>
          <a:p>
            <a:r>
              <a:rPr lang="en-US" baseline="0" dirty="0" smtClean="0"/>
              <a:t>(Click on the play arrow or watch </a:t>
            </a:r>
            <a:r>
              <a:rPr lang="en-US" baseline="0" dirty="0" smtClean="0"/>
              <a:t>video at https://www.youtube.com/watch?v=JE3-LkMqBfM&amp;feature=youtu.be)</a:t>
            </a:r>
          </a:p>
          <a:p>
            <a:endParaRPr lang="en-US" baseline="0" dirty="0" smtClean="0"/>
          </a:p>
          <a:p>
            <a:r>
              <a:rPr lang="en-US" dirty="0" smtClean="0"/>
              <a:t>(Following</a:t>
            </a:r>
            <a:r>
              <a:rPr lang="en-US" baseline="0" dirty="0" smtClean="0"/>
              <a:t> video) </a:t>
            </a:r>
            <a:r>
              <a:rPr lang="en-US" dirty="0" smtClean="0"/>
              <a:t>Are you ready to be scientists!?!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next few slides will provide examples of spectrograms for the “Spectrogram guessing game” 20 minutes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Sanctuary Splash: Acoustics of Cetaceans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lesson plan)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1D0C94-B709-434B-B9AD-004532CC3D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857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Here is an example of a spectrogram</a:t>
            </a:r>
            <a:r>
              <a:rPr lang="en-US" sz="1200" kern="1200" baseline="0" dirty="0" smtClean="0">
                <a:solidFill>
                  <a:schemeClr val="tx1"/>
                </a:solidFill>
                <a:effectLst/>
                <a:latin typeface="+mn-lt"/>
                <a:ea typeface="+mn-ea"/>
                <a:cs typeface="+mn-cs"/>
              </a:rPr>
              <a:t> graph</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horizontal axis is called the x-axis. The vertical axis is called the y-axis.</a:t>
            </a:r>
            <a:r>
              <a:rPr lang="en-US" sz="1200" kern="1200" baseline="0" dirty="0" smtClean="0">
                <a:solidFill>
                  <a:schemeClr val="tx1"/>
                </a:solidFill>
                <a:effectLst/>
                <a:latin typeface="+mn-lt"/>
                <a:ea typeface="+mn-ea"/>
                <a:cs typeface="+mn-cs"/>
              </a:rPr>
              <a:t> In this graph the x-axis represents time elapsed. And the y axis </a:t>
            </a:r>
            <a:r>
              <a:rPr lang="en-US" sz="1200" kern="1200" dirty="0" smtClean="0">
                <a:solidFill>
                  <a:schemeClr val="tx1"/>
                </a:solidFill>
                <a:effectLst/>
                <a:latin typeface="+mn-lt"/>
                <a:ea typeface="+mn-ea"/>
                <a:cs typeface="+mn-cs"/>
              </a:rPr>
              <a:t>represents frequency in thousands of hertz, so q is actually 1,000 hertz.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There will be a pink line that will pass across the spectrogram and it will indicate which sounds are happening while you hear them.</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is what a humpback whale sounds like.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(Click video.)</a:t>
            </a:r>
          </a:p>
          <a:p>
            <a:endParaRPr lang="en-US" dirty="0" smtClean="0"/>
          </a:p>
          <a:p>
            <a:r>
              <a:rPr lang="en-US" dirty="0" smtClean="0"/>
              <a:t>Spectrograms: http://openschool.bc.ca/shouting_whales/lessons/index.html#D </a:t>
            </a:r>
          </a:p>
          <a:p>
            <a:r>
              <a:rPr lang="en-US" b="1" dirty="0" smtClean="0"/>
              <a:t>Learning Ob. 2</a:t>
            </a:r>
            <a:endParaRPr lang="en-US" b="1" dirty="0"/>
          </a:p>
        </p:txBody>
      </p:sp>
      <p:sp>
        <p:nvSpPr>
          <p:cNvPr id="4" name="Slide Number Placeholder 3"/>
          <p:cNvSpPr>
            <a:spLocks noGrp="1"/>
          </p:cNvSpPr>
          <p:nvPr>
            <p:ph type="sldNum" sz="quarter" idx="10"/>
          </p:nvPr>
        </p:nvSpPr>
        <p:spPr/>
        <p:txBody>
          <a:bodyPr/>
          <a:lstStyle/>
          <a:p>
            <a:fld id="{541D0C94-B709-434B-B9AD-004532CC3DF1}" type="slidenum">
              <a:rPr lang="en-US" smtClean="0"/>
              <a:t>24</a:t>
            </a:fld>
            <a:endParaRPr lang="en-US"/>
          </a:p>
        </p:txBody>
      </p:sp>
    </p:spTree>
    <p:extLst>
      <p:ext uri="{BB962C8B-B14F-4D97-AF65-F5344CB8AC3E}">
        <p14:creationId xmlns:p14="http://schemas.microsoft.com/office/powerpoint/2010/main" val="2401481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This is what an</a:t>
            </a:r>
            <a:r>
              <a:rPr lang="en-US" baseline="0" dirty="0" smtClean="0"/>
              <a:t> orca sounds like.</a:t>
            </a:r>
            <a:endParaRPr lang="en-US" dirty="0" smtClean="0"/>
          </a:p>
          <a:p>
            <a:pPr defTabSz="931774"/>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(Click on the arrow to play the video.)</a:t>
            </a:r>
          </a:p>
          <a:p>
            <a:pPr defTabSz="931774"/>
            <a:endParaRPr lang="en-US" dirty="0" smtClean="0"/>
          </a:p>
          <a:p>
            <a:pPr defTabSz="931774"/>
            <a:r>
              <a:rPr lang="en-US" dirty="0" smtClean="0"/>
              <a:t>Spectrograms: http://openschool.bc.ca/shouting_whales/lessons/index.html#D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25</a:t>
            </a:fld>
            <a:endParaRPr lang="en-US"/>
          </a:p>
        </p:txBody>
      </p:sp>
    </p:spTree>
    <p:extLst>
      <p:ext uri="{BB962C8B-B14F-4D97-AF65-F5344CB8AC3E}">
        <p14:creationId xmlns:p14="http://schemas.microsoft.com/office/powerpoint/2010/main" val="909775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Now it’s your turn to be a scientist! How many whales were recorded for this spectrogram? Do</a:t>
            </a:r>
            <a:r>
              <a:rPr lang="en-US" sz="1200" kern="1200" baseline="0" dirty="0" smtClean="0">
                <a:solidFill>
                  <a:schemeClr val="tx1"/>
                </a:solidFill>
                <a:effectLst/>
                <a:latin typeface="+mn-lt"/>
                <a:ea typeface="+mn-ea"/>
                <a:cs typeface="+mn-cs"/>
              </a:rPr>
              <a:t> you think it’s one? Do you think it’s two? Do you think it’s three?</a:t>
            </a:r>
            <a:endParaRPr lang="en-US" sz="1200" kern="120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two</a:t>
            </a:r>
            <a:r>
              <a:rPr lang="en-US" sz="1200" kern="1200" baseline="0" dirty="0" smtClean="0">
                <a:solidFill>
                  <a:schemeClr val="tx1"/>
                </a:solidFill>
                <a:effectLst/>
                <a:latin typeface="+mn-lt"/>
                <a:ea typeface="+mn-ea"/>
                <a:cs typeface="+mn-cs"/>
              </a:rPr>
              <a:t>  C) three</a:t>
            </a:r>
          </a:p>
          <a:p>
            <a:pPr lvl="0"/>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(Click video)</a:t>
            </a:r>
          </a:p>
          <a:p>
            <a:pPr defTabSz="931774"/>
            <a:endParaRPr lang="en-US" dirty="0" smtClean="0"/>
          </a:p>
          <a:p>
            <a:pPr defTabSz="931774"/>
            <a:r>
              <a:rPr lang="en-US" dirty="0" smtClean="0"/>
              <a:t>Spectrograms: http://openschool.bc.ca/shouting_whales/lessons/index.html#D </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26</a:t>
            </a:fld>
            <a:endParaRPr lang="en-US"/>
          </a:p>
        </p:txBody>
      </p:sp>
    </p:spTree>
    <p:extLst>
      <p:ext uri="{BB962C8B-B14F-4D97-AF65-F5344CB8AC3E}">
        <p14:creationId xmlns:p14="http://schemas.microsoft.com/office/powerpoint/2010/main" val="3188289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is a humpback and a sperm whale. So the correct answer is B, two whales were recorded for this spectrogram! The first whale, which you can hear vocalizing in the beginning,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 humpback whale. The second whale sound sounds like foots steps, which is a sperm whale </a:t>
            </a:r>
            <a:r>
              <a:rPr lang="en-US" sz="1200" kern="1200" dirty="0" err="1" smtClean="0">
                <a:solidFill>
                  <a:schemeClr val="tx1"/>
                </a:solidFill>
                <a:effectLst/>
                <a:latin typeface="+mn-lt"/>
                <a:ea typeface="+mn-ea"/>
                <a:cs typeface="+mn-cs"/>
              </a:rPr>
              <a:t>echolocating</a:t>
            </a:r>
            <a:r>
              <a:rPr lang="en-US" sz="1200" kern="1200" dirty="0" smtClean="0">
                <a:solidFill>
                  <a:schemeClr val="tx1"/>
                </a:solidFill>
                <a:effectLst/>
                <a:latin typeface="+mn-lt"/>
                <a:ea typeface="+mn-ea"/>
                <a:cs typeface="+mn-cs"/>
              </a:rPr>
              <a:t>.</a:t>
            </a:r>
          </a:p>
          <a:p>
            <a:pPr defTabSz="931774"/>
            <a:endParaRPr lang="en-US" dirty="0" smtClean="0"/>
          </a:p>
          <a:p>
            <a:pPr defTabSz="931774"/>
            <a:r>
              <a:rPr lang="en-US" dirty="0" smtClean="0"/>
              <a:t>Spectrograms: http://openschool.bc.ca/shouting_whales/lessons/index.html#D </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27</a:t>
            </a:fld>
            <a:endParaRPr lang="en-US"/>
          </a:p>
        </p:txBody>
      </p:sp>
    </p:spTree>
    <p:extLst>
      <p:ext uri="{BB962C8B-B14F-4D97-AF65-F5344CB8AC3E}">
        <p14:creationId xmlns:p14="http://schemas.microsoft.com/office/powerpoint/2010/main" val="3107431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Now this spectrogram is a lot busier than before. This is a group of orca</a:t>
            </a:r>
            <a:r>
              <a:rPr lang="en-US" sz="1200" kern="1200" baseline="0" dirty="0" smtClean="0">
                <a:solidFill>
                  <a:schemeClr val="tx1"/>
                </a:solidFill>
                <a:effectLst/>
                <a:latin typeface="+mn-lt"/>
                <a:ea typeface="+mn-ea"/>
                <a:cs typeface="+mn-cs"/>
              </a:rPr>
              <a:t> whales</a:t>
            </a:r>
            <a:r>
              <a:rPr lang="en-US" sz="1200" kern="1200" dirty="0" smtClean="0">
                <a:solidFill>
                  <a:schemeClr val="tx1"/>
                </a:solidFill>
                <a:effectLst/>
                <a:latin typeface="+mn-lt"/>
                <a:ea typeface="+mn-ea"/>
                <a:cs typeface="+mn-cs"/>
              </a:rPr>
              <a:t> vocalizing.</a:t>
            </a:r>
          </a:p>
          <a:p>
            <a:pPr lvl="0"/>
            <a:r>
              <a:rPr lang="en-US" sz="1200" kern="1200" dirty="0" smtClean="0">
                <a:solidFill>
                  <a:schemeClr val="tx1"/>
                </a:solidFill>
                <a:effectLst/>
                <a:latin typeface="+mn-lt"/>
                <a:ea typeface="+mn-ea"/>
                <a:cs typeface="+mn-cs"/>
              </a:rPr>
              <a:t>(click video)</a:t>
            </a:r>
          </a:p>
          <a:p>
            <a:pPr defTabSz="931774"/>
            <a:endParaRPr lang="en-US" dirty="0" smtClean="0"/>
          </a:p>
          <a:p>
            <a:pPr defTabSz="931774"/>
            <a:r>
              <a:rPr lang="en-US" dirty="0" smtClean="0"/>
              <a:t>Graphic of spectrogram: NOAA</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28</a:t>
            </a:fld>
            <a:endParaRPr lang="en-US"/>
          </a:p>
        </p:txBody>
      </p:sp>
    </p:spTree>
    <p:extLst>
      <p:ext uri="{BB962C8B-B14F-4D97-AF65-F5344CB8AC3E}">
        <p14:creationId xmlns:p14="http://schemas.microsoft.com/office/powerpoint/2010/main" val="1853075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spectrogram is a group of humpback</a:t>
            </a:r>
            <a:r>
              <a:rPr lang="en-US" sz="1200" kern="1200" baseline="0" dirty="0" smtClean="0">
                <a:solidFill>
                  <a:schemeClr val="tx1"/>
                </a:solidFill>
                <a:effectLst/>
                <a:latin typeface="+mn-lt"/>
                <a:ea typeface="+mn-ea"/>
                <a:cs typeface="+mn-cs"/>
              </a:rPr>
              <a:t> whales</a:t>
            </a:r>
            <a:r>
              <a:rPr lang="en-US" sz="1200" kern="1200" dirty="0" smtClean="0">
                <a:solidFill>
                  <a:schemeClr val="tx1"/>
                </a:solidFill>
                <a:effectLst/>
                <a:latin typeface="+mn-lt"/>
                <a:ea typeface="+mn-ea"/>
                <a:cs typeface="+mn-cs"/>
              </a:rPr>
              <a:t> vocalizing.</a:t>
            </a:r>
          </a:p>
          <a:p>
            <a:pPr lvl="0"/>
            <a:r>
              <a:rPr lang="en-US" sz="1200" kern="1200" dirty="0" smtClean="0">
                <a:solidFill>
                  <a:schemeClr val="tx1"/>
                </a:solidFill>
                <a:effectLst/>
                <a:latin typeface="+mn-lt"/>
                <a:ea typeface="+mn-ea"/>
                <a:cs typeface="+mn-cs"/>
              </a:rPr>
              <a:t>(click video)</a:t>
            </a:r>
          </a:p>
          <a:p>
            <a:endParaRPr lang="en-US" dirty="0" smtClean="0"/>
          </a:p>
          <a:p>
            <a:endParaRPr lang="en-US" dirty="0" smtClean="0"/>
          </a:p>
          <a:p>
            <a:r>
              <a:rPr lang="en-US" dirty="0" smtClean="0"/>
              <a:t>Photo and Sound: NOAA</a:t>
            </a:r>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29</a:t>
            </a:fld>
            <a:endParaRPr lang="en-US"/>
          </a:p>
        </p:txBody>
      </p:sp>
    </p:spTree>
    <p:extLst>
      <p:ext uri="{BB962C8B-B14F-4D97-AF65-F5344CB8AC3E}">
        <p14:creationId xmlns:p14="http://schemas.microsoft.com/office/powerpoint/2010/main" val="49354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6C7FE1-8C1B-45E6-8FEA-F12B9E6B08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554" name="Rectangle 1026"/>
          <p:cNvSpPr>
            <a:spLocks noGrp="1" noRot="1" noChangeAspect="1" noChangeArrowheads="1" noTextEdit="1"/>
          </p:cNvSpPr>
          <p:nvPr>
            <p:ph type="sldImg"/>
          </p:nvPr>
        </p:nvSpPr>
        <p:spPr>
          <a:ln/>
        </p:spPr>
      </p:sp>
      <p:sp>
        <p:nvSpPr>
          <p:cNvPr id="23555" name="Rectangle 1027"/>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732376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Now that you have heard and seen the differences between toothed and baleen whales, you get to match the sound to the spectrogram. First, listen to the recording. Then guess which spectrogram matches it.</a:t>
            </a:r>
          </a:p>
          <a:p>
            <a:pPr lvl="0"/>
            <a:r>
              <a:rPr lang="en-US" sz="1200" kern="1200" dirty="0" smtClean="0">
                <a:solidFill>
                  <a:schemeClr val="tx1"/>
                </a:solidFill>
                <a:effectLst/>
                <a:latin typeface="+mn-lt"/>
                <a:ea typeface="+mn-ea"/>
                <a:cs typeface="+mn-cs"/>
              </a:rPr>
              <a:t>(click sound)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 will play this</a:t>
            </a:r>
            <a:r>
              <a:rPr lang="en-US" sz="1200" kern="1200" baseline="0" dirty="0" smtClean="0">
                <a:solidFill>
                  <a:schemeClr val="tx1"/>
                </a:solidFill>
                <a:effectLst/>
                <a:latin typeface="+mn-lt"/>
                <a:ea typeface="+mn-ea"/>
                <a:cs typeface="+mn-cs"/>
              </a:rPr>
              <a:t> once more, so go ahead and pick your answer, A or B, over the round. Soon you won’t be able to see the spectrograms, so remember your answer!</a:t>
            </a:r>
          </a:p>
          <a:p>
            <a:pPr lvl="0"/>
            <a:r>
              <a:rPr lang="en-US" sz="1200" kern="1200" baseline="0" dirty="0" smtClean="0">
                <a:solidFill>
                  <a:schemeClr val="tx1"/>
                </a:solidFill>
                <a:effectLst/>
                <a:latin typeface="+mn-lt"/>
                <a:ea typeface="+mn-ea"/>
                <a:cs typeface="+mn-cs"/>
              </a:rPr>
              <a:t>(click sound)</a:t>
            </a:r>
            <a:endParaRPr lang="en-US" sz="1200" kern="120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Pick spectrogram A or B if you think it matched the sound.</a:t>
            </a:r>
            <a:endParaRPr lang="en-US" sz="1200" kern="1200" dirty="0" smtClean="0">
              <a:solidFill>
                <a:schemeClr val="tx1"/>
              </a:solidFill>
              <a:effectLst/>
              <a:latin typeface="+mn-lt"/>
              <a:ea typeface="+mn-ea"/>
              <a:cs typeface="+mn-cs"/>
            </a:endParaRPr>
          </a:p>
          <a:p>
            <a:pPr defTabSz="931774"/>
            <a:endParaRPr lang="en-US" dirty="0" smtClean="0"/>
          </a:p>
          <a:p>
            <a:pPr defTabSz="931774"/>
            <a:r>
              <a:rPr lang="en-US" dirty="0" smtClean="0"/>
              <a:t>Citation: NOAA</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30</a:t>
            </a:fld>
            <a:endParaRPr lang="en-US"/>
          </a:p>
        </p:txBody>
      </p:sp>
    </p:spTree>
    <p:extLst>
      <p:ext uri="{BB962C8B-B14F-4D97-AF65-F5344CB8AC3E}">
        <p14:creationId xmlns:p14="http://schemas.microsoft.com/office/powerpoint/2010/main" val="1333239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aseline="0" dirty="0" smtClean="0"/>
              <a:t>The correct answer is A. The North Atlantic Right Whale is a baleen whale, so it has a lower pitch and “hums” to vocalize. Let’s listen to it one more time with the correct spectrogram in view.</a:t>
            </a:r>
          </a:p>
          <a:p>
            <a:pPr defTabSz="931774"/>
            <a:endParaRPr lang="en-US" dirty="0" smtClean="0"/>
          </a:p>
          <a:p>
            <a:pPr defTabSz="931774"/>
            <a:r>
              <a:rPr lang="en-US" dirty="0" smtClean="0"/>
              <a:t>Citation: NOAA</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31</a:t>
            </a:fld>
            <a:endParaRPr lang="en-US"/>
          </a:p>
        </p:txBody>
      </p:sp>
    </p:spTree>
    <p:extLst>
      <p:ext uri="{BB962C8B-B14F-4D97-AF65-F5344CB8AC3E}">
        <p14:creationId xmlns:p14="http://schemas.microsoft.com/office/powerpoint/2010/main" val="332718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next spectrogram is a </a:t>
            </a:r>
            <a:r>
              <a:rPr lang="en-US" sz="1200" kern="1200" dirty="0" err="1" smtClean="0">
                <a:solidFill>
                  <a:schemeClr val="tx1"/>
                </a:solidFill>
                <a:effectLst/>
                <a:latin typeface="+mn-lt"/>
                <a:ea typeface="+mn-ea"/>
                <a:cs typeface="+mn-cs"/>
              </a:rPr>
              <a:t>Minke</a:t>
            </a:r>
            <a:r>
              <a:rPr lang="en-US" sz="1200" kern="1200" dirty="0" smtClean="0">
                <a:solidFill>
                  <a:schemeClr val="tx1"/>
                </a:solidFill>
                <a:effectLst/>
                <a:latin typeface="+mn-lt"/>
                <a:ea typeface="+mn-ea"/>
                <a:cs typeface="+mn-cs"/>
              </a:rPr>
              <a:t> whale. </a:t>
            </a:r>
            <a:r>
              <a:rPr lang="en-US" sz="1200" kern="1200" dirty="0" err="1" smtClean="0">
                <a:solidFill>
                  <a:schemeClr val="tx1"/>
                </a:solidFill>
                <a:effectLst/>
                <a:latin typeface="+mn-lt"/>
                <a:ea typeface="+mn-ea"/>
                <a:cs typeface="+mn-cs"/>
              </a:rPr>
              <a:t>Minke</a:t>
            </a:r>
            <a:r>
              <a:rPr lang="en-US" sz="1200" kern="1200" dirty="0" smtClean="0">
                <a:solidFill>
                  <a:schemeClr val="tx1"/>
                </a:solidFill>
                <a:effectLst/>
                <a:latin typeface="+mn-lt"/>
                <a:ea typeface="+mn-ea"/>
                <a:cs typeface="+mn-cs"/>
              </a:rPr>
              <a:t> whales are toothed whales, so they can use echolocation to get around. Listen to this spectrogram. Can you tell when the sound changes? Follow</a:t>
            </a:r>
            <a:r>
              <a:rPr lang="en-US" sz="1200" kern="1200" baseline="0" dirty="0" smtClean="0">
                <a:solidFill>
                  <a:schemeClr val="tx1"/>
                </a:solidFill>
                <a:effectLst/>
                <a:latin typeface="+mn-lt"/>
                <a:ea typeface="+mn-ea"/>
                <a:cs typeface="+mn-cs"/>
              </a:rPr>
              <a:t> the timeline at the bottom. Do you think it happens early on, in the first 5 seconds? Or later on, 21 seconds in?  I’m going to start it now!</a:t>
            </a:r>
          </a:p>
          <a:p>
            <a:pPr lvl="0"/>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(Click sound)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can choose A, 5 seconds near the beginning. Or B, 21 seconds, later on in</a:t>
            </a:r>
            <a:r>
              <a:rPr lang="en-US" sz="1200" kern="1200" baseline="0" dirty="0" smtClean="0">
                <a:solidFill>
                  <a:schemeClr val="tx1"/>
                </a:solidFill>
                <a:effectLst/>
                <a:latin typeface="+mn-lt"/>
                <a:ea typeface="+mn-ea"/>
                <a:cs typeface="+mn-cs"/>
              </a:rPr>
              <a:t> the recording</a:t>
            </a:r>
            <a:r>
              <a:rPr lang="en-US" sz="1200" kern="1200" dirty="0" smtClean="0">
                <a:solidFill>
                  <a:schemeClr val="tx1"/>
                </a:solidFill>
                <a:effectLst/>
                <a:latin typeface="+mn-lt"/>
                <a:ea typeface="+mn-ea"/>
                <a:cs typeface="+mn-cs"/>
              </a:rPr>
              <a:t>.</a:t>
            </a:r>
          </a:p>
          <a:p>
            <a:pPr defTabSz="931774"/>
            <a:endParaRPr lang="en-US" dirty="0" smtClean="0"/>
          </a:p>
          <a:p>
            <a:pPr defTabSz="931774"/>
            <a:endParaRPr lang="en-US" dirty="0" smtClean="0"/>
          </a:p>
          <a:p>
            <a:pPr defTabSz="931774"/>
            <a:endParaRPr lang="en-US" dirty="0" smtClean="0"/>
          </a:p>
          <a:p>
            <a:pPr defTabSz="931774"/>
            <a:r>
              <a:rPr lang="en-US" dirty="0" smtClean="0"/>
              <a:t>Graphic of spectrogram: NOAA</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32</a:t>
            </a:fld>
            <a:endParaRPr lang="en-US"/>
          </a:p>
        </p:txBody>
      </p:sp>
    </p:spTree>
    <p:extLst>
      <p:ext uri="{BB962C8B-B14F-4D97-AF65-F5344CB8AC3E}">
        <p14:creationId xmlns:p14="http://schemas.microsoft.com/office/powerpoint/2010/main" val="3251148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Right at around 21 seconds, you can hear a noticeable difference in the sound. The sounds are closer together in the beginning because the </a:t>
            </a:r>
            <a:r>
              <a:rPr lang="en-US" sz="1200" kern="1200" dirty="0" err="1" smtClean="0">
                <a:solidFill>
                  <a:schemeClr val="tx1"/>
                </a:solidFill>
                <a:effectLst/>
                <a:latin typeface="+mn-lt"/>
                <a:ea typeface="+mn-ea"/>
                <a:cs typeface="+mn-cs"/>
              </a:rPr>
              <a:t>Minke</a:t>
            </a:r>
            <a:r>
              <a:rPr lang="en-US" sz="1200" kern="1200" dirty="0" smtClean="0">
                <a:solidFill>
                  <a:schemeClr val="tx1"/>
                </a:solidFill>
                <a:effectLst/>
                <a:latin typeface="+mn-lt"/>
                <a:ea typeface="+mn-ea"/>
                <a:cs typeface="+mn-cs"/>
              </a:rPr>
              <a:t> whale is approaching the hydrophone. After 21 seconds, it passes the hydrophone and the sounds become further apart.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 the correct answer is B, 21 seconds.</a:t>
            </a:r>
          </a:p>
          <a:p>
            <a:pPr defTabSz="931774"/>
            <a:endParaRPr lang="en-US" dirty="0" smtClean="0"/>
          </a:p>
          <a:p>
            <a:pPr defTabSz="931774"/>
            <a:endParaRPr lang="en-US" dirty="0" smtClean="0"/>
          </a:p>
          <a:p>
            <a:pPr defTabSz="931774"/>
            <a:r>
              <a:rPr lang="en-US" dirty="0" smtClean="0"/>
              <a:t>Graphic of spectrogram: NOAA</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33</a:t>
            </a:fld>
            <a:endParaRPr lang="en-US"/>
          </a:p>
        </p:txBody>
      </p:sp>
    </p:spTree>
    <p:extLst>
      <p:ext uri="{BB962C8B-B14F-4D97-AF65-F5344CB8AC3E}">
        <p14:creationId xmlns:p14="http://schemas.microsoft.com/office/powerpoint/2010/main" val="3080462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Hydrophones pick up other sounds besides whale vocalizations. What do you think this sound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(Click sound)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 Train B) Small boat C) Rock</a:t>
            </a:r>
            <a:r>
              <a:rPr lang="en-US" sz="1200" kern="1200" baseline="0" dirty="0" smtClean="0">
                <a:solidFill>
                  <a:schemeClr val="tx1"/>
                </a:solidFill>
                <a:effectLst/>
                <a:latin typeface="+mn-lt"/>
                <a:ea typeface="+mn-ea"/>
                <a:cs typeface="+mn-cs"/>
              </a:rPr>
              <a:t> fish D) Stellar sea lion</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1D0C94-B709-434B-B9AD-004532CC3DF1}" type="slidenum">
              <a:rPr lang="en-US" smtClean="0"/>
              <a:t>34</a:t>
            </a:fld>
            <a:endParaRPr lang="en-US"/>
          </a:p>
        </p:txBody>
      </p:sp>
    </p:spTree>
    <p:extLst>
      <p:ext uri="{BB962C8B-B14F-4D97-AF65-F5344CB8AC3E}">
        <p14:creationId xmlns:p14="http://schemas.microsoft.com/office/powerpoint/2010/main" val="4224713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spectrogram is B, a small boat. Just one small boat creates a lot of sound! It’s important we remember that we share the ocean with other creatures and that we can affect how those creatures, like whales communicate.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41D0C94-B709-434B-B9AD-004532CC3DF1}" type="slidenum">
              <a:rPr lang="en-US" smtClean="0"/>
              <a:t>35</a:t>
            </a:fld>
            <a:endParaRPr lang="en-US"/>
          </a:p>
        </p:txBody>
      </p:sp>
    </p:spTree>
    <p:extLst>
      <p:ext uri="{BB962C8B-B14F-4D97-AF65-F5344CB8AC3E}">
        <p14:creationId xmlns:p14="http://schemas.microsoft.com/office/powerpoint/2010/main" val="1610892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that we know so much about acoustics of humpback whales and other cetaceans, here is a fun worksheet to help you and your family determine some actions that you can do, or are already doing, at home to help create some healthy humpback habits!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1D0C94-B709-434B-B9AD-004532CC3D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695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2648C1-D488-2849-997A-368FFB0D564D}" type="slidenum">
              <a:rPr lang="en-US" sz="1200"/>
              <a:pPr/>
              <a:t>37</a:t>
            </a:fld>
            <a:endParaRPr lang="en-US" sz="1200" dirty="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hope you learned a lot about the acoustics of cetaceans!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Visit </a:t>
            </a:r>
            <a:r>
              <a:rPr lang="en-US" sz="1200" kern="1200" smtClean="0">
                <a:solidFill>
                  <a:schemeClr val="tx1"/>
                </a:solidFill>
                <a:effectLst/>
                <a:latin typeface="+mn-lt"/>
                <a:ea typeface="+mn-ea"/>
                <a:cs typeface="+mn-cs"/>
              </a:rPr>
              <a:t>the sanctuaries.noaa.gov </a:t>
            </a:r>
            <a:r>
              <a:rPr lang="en-US" sz="1200" kern="1200" dirty="0" smtClean="0">
                <a:solidFill>
                  <a:schemeClr val="tx1"/>
                </a:solidFill>
                <a:effectLst/>
                <a:latin typeface="+mn-lt"/>
                <a:ea typeface="+mn-ea"/>
                <a:cs typeface="+mn-cs"/>
              </a:rPr>
              <a:t>or Olympiccoast.noaa.gov to learn more!</a:t>
            </a:r>
          </a:p>
          <a:p>
            <a:pPr eaLnBrk="1" hangingPunct="1"/>
            <a:endParaRPr lang="en-US" dirty="0">
              <a:ea typeface="ＭＳ Ｐゴシック" charset="0"/>
            </a:endParaRPr>
          </a:p>
        </p:txBody>
      </p:sp>
    </p:spTree>
    <p:extLst>
      <p:ext uri="{BB962C8B-B14F-4D97-AF65-F5344CB8AC3E}">
        <p14:creationId xmlns:p14="http://schemas.microsoft.com/office/powerpoint/2010/main" val="425632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kern="1200" dirty="0" smtClean="0">
                <a:solidFill>
                  <a:schemeClr val="tx1"/>
                </a:solidFill>
                <a:effectLst/>
                <a:latin typeface="+mn-lt"/>
                <a:ea typeface="+mn-ea"/>
                <a:cs typeface="+mn-cs"/>
              </a:rPr>
              <a:t>First, I want to tell you a little bit about national marine sanctuaries! Few places on the planet can compete with the diversity of the National Marine Sanctuary System, which protects America’s most incredible natural and cultural marine resources. </a:t>
            </a:r>
          </a:p>
          <a:p>
            <a:pPr lvl="0"/>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Sanctuaries are America’s</a:t>
            </a:r>
            <a:r>
              <a:rPr lang="en-US" altLang="en-US" baseline="0" dirty="0" smtClean="0">
                <a:latin typeface="Arial" panose="020B0604020202020204" pitchFamily="34" charset="0"/>
                <a:ea typeface="ＭＳ Ｐゴシック" panose="020B0600070205080204" pitchFamily="34" charset="-128"/>
              </a:rPr>
              <a:t> O</a:t>
            </a:r>
            <a:r>
              <a:rPr lang="en-US" altLang="en-US" dirty="0" smtClean="0">
                <a:latin typeface="Arial" panose="020B0604020202020204" pitchFamily="34" charset="0"/>
                <a:ea typeface="ＭＳ Ｐゴシック" panose="020B0600070205080204" pitchFamily="34" charset="-128"/>
              </a:rPr>
              <a:t>cean and</a:t>
            </a:r>
            <a:r>
              <a:rPr lang="en-US" altLang="en-US" baseline="0" dirty="0" smtClean="0">
                <a:latin typeface="Arial" panose="020B0604020202020204" pitchFamily="34" charset="0"/>
                <a:ea typeface="ＭＳ Ｐゴシック" panose="020B0600070205080204" pitchFamily="34" charset="-128"/>
              </a:rPr>
              <a:t> Great Lake treasures.  </a:t>
            </a:r>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EEC9F3-3463-4B15-8A6D-4263267C33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49651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kern="1200" dirty="0" smtClean="0">
                <a:solidFill>
                  <a:schemeClr val="tx1"/>
                </a:solidFill>
                <a:effectLst/>
                <a:latin typeface="+mn-lt"/>
                <a:ea typeface="+mn-ea"/>
                <a:cs typeface="+mn-cs"/>
              </a:rPr>
              <a:t>NOAA’s Office of National Marine Sanctuaries protects a network of underwater treasures encompassing more than 600,000 square miles of marine and Great Lakes waters. The network includes a system of 14 national marine sanctuaries and </a:t>
            </a:r>
            <a:r>
              <a:rPr lang="en-US" sz="1200" kern="1200" dirty="0" err="1" smtClean="0">
                <a:solidFill>
                  <a:schemeClr val="tx1"/>
                </a:solidFill>
                <a:effectLst/>
                <a:latin typeface="+mn-lt"/>
                <a:ea typeface="+mn-ea"/>
                <a:cs typeface="+mn-cs"/>
              </a:rPr>
              <a:t>Papahānaumokuākea</a:t>
            </a:r>
            <a:r>
              <a:rPr lang="en-US" sz="1200" kern="1200" dirty="0" smtClean="0">
                <a:solidFill>
                  <a:schemeClr val="tx1"/>
                </a:solidFill>
                <a:effectLst/>
                <a:latin typeface="+mn-lt"/>
                <a:ea typeface="+mn-ea"/>
                <a:cs typeface="+mn-cs"/>
              </a:rPr>
              <a:t> (Pa-pa-hah-now-</a:t>
            </a:r>
            <a:r>
              <a:rPr lang="en-US" sz="1200" kern="1200" dirty="0" err="1" smtClean="0">
                <a:solidFill>
                  <a:schemeClr val="tx1"/>
                </a:solidFill>
                <a:effectLst/>
                <a:latin typeface="+mn-lt"/>
                <a:ea typeface="+mn-ea"/>
                <a:cs typeface="+mn-cs"/>
              </a:rPr>
              <a:t>mo</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koo</a:t>
            </a:r>
            <a:r>
              <a:rPr lang="en-US" sz="1200" kern="1200" dirty="0" smtClean="0">
                <a:solidFill>
                  <a:schemeClr val="tx1"/>
                </a:solidFill>
                <a:effectLst/>
                <a:latin typeface="+mn-lt"/>
                <a:ea typeface="+mn-ea"/>
                <a:cs typeface="+mn-cs"/>
              </a:rPr>
              <a:t>-ah-</a:t>
            </a:r>
            <a:r>
              <a:rPr lang="en-US" sz="1200" kern="1200" dirty="0" err="1" smtClean="0">
                <a:solidFill>
                  <a:schemeClr val="tx1"/>
                </a:solidFill>
                <a:effectLst/>
                <a:latin typeface="+mn-lt"/>
                <a:ea typeface="+mn-ea"/>
                <a:cs typeface="+mn-cs"/>
              </a:rPr>
              <a:t>keh</a:t>
            </a:r>
            <a:r>
              <a:rPr lang="en-US" sz="1200" kern="1200" dirty="0" smtClean="0">
                <a:solidFill>
                  <a:schemeClr val="tx1"/>
                </a:solidFill>
                <a:effectLst/>
                <a:latin typeface="+mn-lt"/>
                <a:ea typeface="+mn-ea"/>
                <a:cs typeface="+mn-cs"/>
              </a:rPr>
              <a:t>-ah) and Rose Atoll marine national monuments.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 you can see the blue dots on the map.  Each one represents a national marine sanctuary. The blue</a:t>
            </a:r>
            <a:r>
              <a:rPr lang="en-US" sz="1200" kern="1200" baseline="0" dirty="0" smtClean="0">
                <a:solidFill>
                  <a:schemeClr val="tx1"/>
                </a:solidFill>
                <a:effectLst/>
                <a:latin typeface="+mn-lt"/>
                <a:ea typeface="+mn-ea"/>
                <a:cs typeface="+mn-cs"/>
              </a:rPr>
              <a:t> triangles represent our marine national monuments.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yellow boxes represent newly proposed areas.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Map graphic:</a:t>
            </a:r>
            <a:r>
              <a:rPr lang="en-US" sz="1200" kern="1200" baseline="0" dirty="0" smtClean="0">
                <a:solidFill>
                  <a:schemeClr val="tx1"/>
                </a:solidFill>
                <a:effectLst/>
                <a:latin typeface="+mn-lt"/>
                <a:ea typeface="+mn-ea"/>
                <a:cs typeface="+mn-cs"/>
              </a:rPr>
              <a:t>  </a:t>
            </a:r>
            <a:r>
              <a:rPr lang="en-US" dirty="0" smtClean="0">
                <a:hlinkClick r:id="rId3"/>
              </a:rPr>
              <a:t>https://sanctuaries.noaa.gov/</a:t>
            </a:r>
            <a:endParaRPr lang="en-US" dirty="0" smtClean="0"/>
          </a:p>
          <a:p>
            <a:pPr eaLnBrk="1" hangingPunct="1">
              <a:spcBef>
                <a:spcPct val="0"/>
              </a:spcBef>
            </a:pPr>
            <a:endParaRPr lang="en-US" altLang="en-US" baseline="0" dirty="0" smtClean="0">
              <a:latin typeface="Arial" panose="020B0604020202020204" pitchFamily="34" charset="0"/>
              <a:ea typeface="ＭＳ Ｐゴシック" panose="020B0600070205080204" pitchFamily="3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55650" indent="-29051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63638" indent="-2317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30363" indent="-2317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95500" indent="-2317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296EDA-44EB-4C68-B52A-4D2C7695B47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92343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Today we will talk about cetaceans</a:t>
            </a:r>
            <a:r>
              <a:rPr lang="en-US" sz="1200" kern="1200" baseline="0" dirty="0" smtClean="0">
                <a:solidFill>
                  <a:schemeClr val="tx1"/>
                </a:solidFill>
                <a:effectLst/>
                <a:latin typeface="+mn-lt"/>
                <a:ea typeface="+mn-ea"/>
                <a:cs typeface="+mn-cs"/>
              </a:rPr>
              <a:t> – a grouping of aquatic mammals that include toothed and baleen whales, like the orca whale and humpback whale seen here.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Specifically, we are going to talk about </a:t>
            </a:r>
            <a:r>
              <a:rPr lang="en-US" sz="1200" kern="1200" dirty="0" smtClean="0">
                <a:solidFill>
                  <a:schemeClr val="tx1"/>
                </a:solidFill>
                <a:effectLst/>
                <a:latin typeface="+mn-lt"/>
                <a:ea typeface="+mn-ea"/>
                <a:cs typeface="+mn-cs"/>
              </a:rPr>
              <a:t>the Acoustics of Cetaceans in the wild. “Acoustics” is the science that involves sounds and sound waves. </a:t>
            </a:r>
          </a:p>
          <a:p>
            <a:pPr lvl="0"/>
            <a:endParaRPr lang="en-US" sz="1200" kern="1200" dirty="0" smtClean="0">
              <a:solidFill>
                <a:schemeClr val="tx1"/>
              </a:solidFill>
              <a:effectLst/>
              <a:latin typeface="+mn-lt"/>
              <a:ea typeface="+mn-ea"/>
              <a:cs typeface="+mn-cs"/>
            </a:endParaRPr>
          </a:p>
          <a:p>
            <a:pPr lvl="0"/>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1D0C94-B709-434B-B9AD-004532CC3D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353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What is vocalization? It is any audible communication between two organisms. Communication can occur without speaking, such as body language or in the case of whales, peck slaps and fluke slaps. But vocalization occurs through vibrations that our brains then “decode” as sound. These vibrations move through matter, which is made up of molecules. The molecules transfer energy to one another.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can actually feel these vibrations! Put your hand on your chest and say your name or hum. Can you feel the vibrations inside of your body?</a:t>
            </a:r>
          </a:p>
          <a:p>
            <a:endParaRPr lang="en-US" dirty="0" smtClean="0"/>
          </a:p>
          <a:p>
            <a:r>
              <a:rPr lang="en-US" dirty="0" smtClean="0"/>
              <a:t>Photo credits:</a:t>
            </a:r>
          </a:p>
          <a:p>
            <a:r>
              <a:rPr lang="en-US" dirty="0" smtClean="0"/>
              <a:t>http://www.mediacollege.com/audio/images/loudspeaker-waveform.gif</a:t>
            </a:r>
          </a:p>
          <a:p>
            <a:r>
              <a:rPr lang="en-US" dirty="0" smtClean="0"/>
              <a:t>NOAA/OCNMS</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7</a:t>
            </a:fld>
            <a:endParaRPr lang="en-US"/>
          </a:p>
        </p:txBody>
      </p:sp>
    </p:spTree>
    <p:extLst>
      <p:ext uri="{BB962C8B-B14F-4D97-AF65-F5344CB8AC3E}">
        <p14:creationId xmlns:p14="http://schemas.microsoft.com/office/powerpoint/2010/main" val="2426086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Sound </a:t>
            </a:r>
            <a:r>
              <a:rPr lang="en-US" sz="1200" kern="1200" dirty="0" smtClean="0">
                <a:solidFill>
                  <a:schemeClr val="tx1"/>
                </a:solidFill>
                <a:effectLst/>
                <a:latin typeface="+mn-lt"/>
                <a:ea typeface="+mn-ea"/>
                <a:cs typeface="+mn-cs"/>
              </a:rPr>
              <a:t>waves are longitudinal waves. Using a slinky stretched out over a flat surface, we can compress one side of the slinky and watch the compression travel through the slinky to the other side.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(Click on the play arrow to show the brief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video demonstration)</a:t>
            </a:r>
          </a:p>
          <a:p>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8</a:t>
            </a:fld>
            <a:endParaRPr lang="en-US"/>
          </a:p>
        </p:txBody>
      </p:sp>
    </p:spTree>
    <p:extLst>
      <p:ext uri="{BB962C8B-B14F-4D97-AF65-F5344CB8AC3E}">
        <p14:creationId xmlns:p14="http://schemas.microsoft.com/office/powerpoint/2010/main" val="2500425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smtClean="0"/>
              <a:t>As the sound waves travel, our</a:t>
            </a:r>
            <a:r>
              <a:rPr lang="en-US" sz="1200" kern="1200" dirty="0" smtClean="0">
                <a:solidFill>
                  <a:schemeClr val="tx1"/>
                </a:solidFill>
                <a:effectLst/>
                <a:latin typeface="+mn-lt"/>
                <a:ea typeface="+mn-ea"/>
                <a:cs typeface="+mn-cs"/>
              </a:rPr>
              <a:t> outer ear funnels sound from the air into our inner ear. Our ear canal receives vibrations via the eardrum, which amplifies the sound. Then the vibrations pass through our inner ear, which is made up of three little bones. And from there, the vibrations are translated by our brains to make sounds. </a:t>
            </a:r>
          </a:p>
          <a:p>
            <a:endParaRPr lang="en-US" baseline="0" dirty="0" smtClean="0"/>
          </a:p>
          <a:p>
            <a:r>
              <a:rPr lang="en-US" dirty="0" smtClean="0"/>
              <a:t>Whales </a:t>
            </a:r>
            <a:r>
              <a:rPr lang="en-US" sz="1200" kern="1200" dirty="0" smtClean="0">
                <a:solidFill>
                  <a:schemeClr val="tx1"/>
                </a:solidFill>
                <a:effectLst/>
                <a:latin typeface="+mn-lt"/>
                <a:ea typeface="+mn-ea"/>
                <a:cs typeface="+mn-cs"/>
              </a:rPr>
              <a:t>don’t have the same structure as us. The inner ear is different for us and them, even location, compared to our anatomy, is different. </a:t>
            </a:r>
            <a:endParaRPr lang="en-US" dirty="0" smtClean="0"/>
          </a:p>
          <a:p>
            <a:endParaRPr lang="en-US" dirty="0" smtClean="0"/>
          </a:p>
          <a:p>
            <a:r>
              <a:rPr lang="en-US" dirty="0" smtClean="0"/>
              <a:t>Photo </a:t>
            </a:r>
            <a:r>
              <a:rPr lang="en-US" baseline="0" dirty="0" smtClean="0"/>
              <a:t>credit: </a:t>
            </a:r>
          </a:p>
          <a:p>
            <a:r>
              <a:rPr lang="en-US" dirty="0" smtClean="0"/>
              <a:t>https://d132a.files.wordpress.com/2008/07/sound_conduction1.gif</a:t>
            </a:r>
            <a:endParaRPr lang="en-US" dirty="0"/>
          </a:p>
        </p:txBody>
      </p:sp>
      <p:sp>
        <p:nvSpPr>
          <p:cNvPr id="4" name="Slide Number Placeholder 3"/>
          <p:cNvSpPr>
            <a:spLocks noGrp="1"/>
          </p:cNvSpPr>
          <p:nvPr>
            <p:ph type="sldNum" sz="quarter" idx="10"/>
          </p:nvPr>
        </p:nvSpPr>
        <p:spPr/>
        <p:txBody>
          <a:bodyPr/>
          <a:lstStyle/>
          <a:p>
            <a:fld id="{541D0C94-B709-434B-B9AD-004532CC3DF1}" type="slidenum">
              <a:rPr lang="en-US" smtClean="0"/>
              <a:t>9</a:t>
            </a:fld>
            <a:endParaRPr lang="en-US"/>
          </a:p>
        </p:txBody>
      </p:sp>
    </p:spTree>
    <p:extLst>
      <p:ext uri="{BB962C8B-B14F-4D97-AF65-F5344CB8AC3E}">
        <p14:creationId xmlns:p14="http://schemas.microsoft.com/office/powerpoint/2010/main" val="686702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7E6F36B-126A-47AB-8541-B39EAF4CBF14}"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404917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E6F36B-126A-47AB-8541-B39EAF4CBF14}"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197007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E6F36B-126A-47AB-8541-B39EAF4CBF14}"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552672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69230765-1844-4D18-9A00-81F16AC0D02E}" type="slidenum">
              <a:rPr lang="en-US" altLang="en-US"/>
              <a:pPr>
                <a:defRPr/>
              </a:pPr>
              <a:t>‹#›</a:t>
            </a:fld>
            <a:endParaRPr lang="en-US" altLang="en-US"/>
          </a:p>
        </p:txBody>
      </p:sp>
    </p:spTree>
    <p:extLst>
      <p:ext uri="{BB962C8B-B14F-4D97-AF65-F5344CB8AC3E}">
        <p14:creationId xmlns:p14="http://schemas.microsoft.com/office/powerpoint/2010/main" val="715363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8F6A8EDF-B7B4-4198-BC76-2A7E355A942C}" type="slidenum">
              <a:rPr lang="en-US" altLang="en-US"/>
              <a:pPr>
                <a:defRPr/>
              </a:pPr>
              <a:t>‹#›</a:t>
            </a:fld>
            <a:endParaRPr lang="en-US" altLang="en-US"/>
          </a:p>
        </p:txBody>
      </p:sp>
    </p:spTree>
    <p:extLst>
      <p:ext uri="{BB962C8B-B14F-4D97-AF65-F5344CB8AC3E}">
        <p14:creationId xmlns:p14="http://schemas.microsoft.com/office/powerpoint/2010/main" val="2151885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6296CEBA-1DB4-467C-BFE0-8E806CF0DFC8}" type="slidenum">
              <a:rPr lang="en-US" altLang="en-US"/>
              <a:pPr>
                <a:defRPr/>
              </a:pPr>
              <a:t>‹#›</a:t>
            </a:fld>
            <a:endParaRPr lang="en-US" altLang="en-US"/>
          </a:p>
        </p:txBody>
      </p:sp>
    </p:spTree>
    <p:extLst>
      <p:ext uri="{BB962C8B-B14F-4D97-AF65-F5344CB8AC3E}">
        <p14:creationId xmlns:p14="http://schemas.microsoft.com/office/powerpoint/2010/main" val="1821062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51D607B3-CE6C-479A-BCE5-447F20E4EA4B}" type="slidenum">
              <a:rPr lang="en-US" altLang="en-US"/>
              <a:pPr>
                <a:defRPr/>
              </a:pPr>
              <a:t>‹#›</a:t>
            </a:fld>
            <a:endParaRPr lang="en-US" altLang="en-US"/>
          </a:p>
        </p:txBody>
      </p:sp>
    </p:spTree>
    <p:extLst>
      <p:ext uri="{BB962C8B-B14F-4D97-AF65-F5344CB8AC3E}">
        <p14:creationId xmlns:p14="http://schemas.microsoft.com/office/powerpoint/2010/main" val="496794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36634A97-657A-4E73-A8B1-3B3DE8637E13}" type="slidenum">
              <a:rPr lang="en-US" altLang="en-US"/>
              <a:pPr>
                <a:defRPr/>
              </a:pPr>
              <a:t>‹#›</a:t>
            </a:fld>
            <a:endParaRPr lang="en-US" altLang="en-US"/>
          </a:p>
        </p:txBody>
      </p:sp>
    </p:spTree>
    <p:extLst>
      <p:ext uri="{BB962C8B-B14F-4D97-AF65-F5344CB8AC3E}">
        <p14:creationId xmlns:p14="http://schemas.microsoft.com/office/powerpoint/2010/main" val="1736069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98023CDD-533B-4E88-804E-B03152FEC029}" type="slidenum">
              <a:rPr lang="en-US" altLang="en-US"/>
              <a:pPr>
                <a:defRPr/>
              </a:pPr>
              <a:t>‹#›</a:t>
            </a:fld>
            <a:endParaRPr lang="en-US" altLang="en-US"/>
          </a:p>
        </p:txBody>
      </p:sp>
    </p:spTree>
    <p:extLst>
      <p:ext uri="{BB962C8B-B14F-4D97-AF65-F5344CB8AC3E}">
        <p14:creationId xmlns:p14="http://schemas.microsoft.com/office/powerpoint/2010/main" val="4106456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C5961745-D51A-4604-834B-ED9C740F99C3}" type="slidenum">
              <a:rPr lang="en-US" altLang="en-US"/>
              <a:pPr>
                <a:defRPr/>
              </a:pPr>
              <a:t>‹#›</a:t>
            </a:fld>
            <a:endParaRPr lang="en-US" altLang="en-US"/>
          </a:p>
        </p:txBody>
      </p:sp>
    </p:spTree>
    <p:extLst>
      <p:ext uri="{BB962C8B-B14F-4D97-AF65-F5344CB8AC3E}">
        <p14:creationId xmlns:p14="http://schemas.microsoft.com/office/powerpoint/2010/main" val="541856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5E138791-F16E-4BD3-A9C3-91CE7EF33E5A}" type="slidenum">
              <a:rPr lang="en-US" altLang="en-US"/>
              <a:pPr>
                <a:defRPr/>
              </a:pPr>
              <a:t>‹#›</a:t>
            </a:fld>
            <a:endParaRPr lang="en-US" altLang="en-US"/>
          </a:p>
        </p:txBody>
      </p:sp>
    </p:spTree>
    <p:extLst>
      <p:ext uri="{BB962C8B-B14F-4D97-AF65-F5344CB8AC3E}">
        <p14:creationId xmlns:p14="http://schemas.microsoft.com/office/powerpoint/2010/main" val="3558912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E6F36B-126A-47AB-8541-B39EAF4CBF14}"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622860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4E2DE1B4-E1AD-4F64-A062-6A7D20954157}" type="slidenum">
              <a:rPr lang="en-US" altLang="en-US"/>
              <a:pPr>
                <a:defRPr/>
              </a:pPr>
              <a:t>‹#›</a:t>
            </a:fld>
            <a:endParaRPr lang="en-US" altLang="en-US"/>
          </a:p>
        </p:txBody>
      </p:sp>
    </p:spTree>
    <p:extLst>
      <p:ext uri="{BB962C8B-B14F-4D97-AF65-F5344CB8AC3E}">
        <p14:creationId xmlns:p14="http://schemas.microsoft.com/office/powerpoint/2010/main" val="2665313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24CC0F9A-9526-4445-81EA-95F38598A5A6}" type="slidenum">
              <a:rPr lang="en-US" altLang="en-US"/>
              <a:pPr>
                <a:defRPr/>
              </a:pPr>
              <a:t>‹#›</a:t>
            </a:fld>
            <a:endParaRPr lang="en-US" altLang="en-US"/>
          </a:p>
        </p:txBody>
      </p:sp>
    </p:spTree>
    <p:extLst>
      <p:ext uri="{BB962C8B-B14F-4D97-AF65-F5344CB8AC3E}">
        <p14:creationId xmlns:p14="http://schemas.microsoft.com/office/powerpoint/2010/main" val="3049496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5B786B-BAF2-984A-AFCE-4B8689B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A5724B-FD3F-954E-B1F6-D5B8EC2740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13B017-8D9D-884C-AD0E-AB0A97BAD51F}"/>
              </a:ext>
            </a:extLst>
          </p:cNvPr>
          <p:cNvSpPr>
            <a:spLocks noGrp="1" noChangeArrowheads="1"/>
          </p:cNvSpPr>
          <p:nvPr>
            <p:ph type="sldNum" sz="quarter" idx="12"/>
          </p:nvPr>
        </p:nvSpPr>
        <p:spPr>
          <a:ln/>
        </p:spPr>
        <p:txBody>
          <a:bodyPr/>
          <a:lstStyle>
            <a:lvl1pPr>
              <a:defRPr/>
            </a:lvl1pPr>
          </a:lstStyle>
          <a:p>
            <a:pPr>
              <a:defRPr/>
            </a:pPr>
            <a:fld id="{D0E1479F-13D5-4AE3-95E9-0023150475FE}" type="slidenum">
              <a:rPr lang="en-US" altLang="en-US"/>
              <a:pPr>
                <a:defRPr/>
              </a:pPr>
              <a:t>‹#›</a:t>
            </a:fld>
            <a:endParaRPr lang="en-US" altLang="en-US"/>
          </a:p>
        </p:txBody>
      </p:sp>
    </p:spTree>
    <p:extLst>
      <p:ext uri="{BB962C8B-B14F-4D97-AF65-F5344CB8AC3E}">
        <p14:creationId xmlns:p14="http://schemas.microsoft.com/office/powerpoint/2010/main" val="2000519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5CF435-71E2-4D2B-961A-0E0C71CC76CA}" type="slidenum">
              <a:rPr lang="en-US" altLang="en-US"/>
              <a:pPr>
                <a:defRPr/>
              </a:pPr>
              <a:t>‹#›</a:t>
            </a:fld>
            <a:endParaRPr lang="en-US" altLang="en-US"/>
          </a:p>
        </p:txBody>
      </p:sp>
    </p:spTree>
    <p:extLst>
      <p:ext uri="{BB962C8B-B14F-4D97-AF65-F5344CB8AC3E}">
        <p14:creationId xmlns:p14="http://schemas.microsoft.com/office/powerpoint/2010/main" val="1703981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ContentSlide_Heade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763" y="0"/>
            <a:ext cx="91535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B6BC314E-AF51-4A2D-B829-BBA7B0ED0240}" type="slidenum">
              <a:rPr lang="en-US" altLang="en-US"/>
              <a:pPr>
                <a:defRPr/>
              </a:pPr>
              <a:t>‹#›</a:t>
            </a:fld>
            <a:endParaRPr lang="en-US" altLang="en-US"/>
          </a:p>
        </p:txBody>
      </p:sp>
    </p:spTree>
    <p:extLst>
      <p:ext uri="{BB962C8B-B14F-4D97-AF65-F5344CB8AC3E}">
        <p14:creationId xmlns:p14="http://schemas.microsoft.com/office/powerpoint/2010/main" val="925193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E71FE2-51C1-43E2-801D-58A86DD57BD2}" type="slidenum">
              <a:rPr lang="en-US" altLang="en-US"/>
              <a:pPr>
                <a:defRPr/>
              </a:pPr>
              <a:t>‹#›</a:t>
            </a:fld>
            <a:endParaRPr lang="en-US" altLang="en-US"/>
          </a:p>
        </p:txBody>
      </p:sp>
    </p:spTree>
    <p:extLst>
      <p:ext uri="{BB962C8B-B14F-4D97-AF65-F5344CB8AC3E}">
        <p14:creationId xmlns:p14="http://schemas.microsoft.com/office/powerpoint/2010/main" val="2365705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A965AC-E116-473D-A4F9-A6A7F038B36F}" type="slidenum">
              <a:rPr lang="en-US" altLang="en-US"/>
              <a:pPr>
                <a:defRPr/>
              </a:pPr>
              <a:t>‹#›</a:t>
            </a:fld>
            <a:endParaRPr lang="en-US" altLang="en-US"/>
          </a:p>
        </p:txBody>
      </p:sp>
    </p:spTree>
    <p:extLst>
      <p:ext uri="{BB962C8B-B14F-4D97-AF65-F5344CB8AC3E}">
        <p14:creationId xmlns:p14="http://schemas.microsoft.com/office/powerpoint/2010/main" val="1988145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058BAC-B93C-4A77-9CF0-19564CE3F878}" type="slidenum">
              <a:rPr lang="en-US" altLang="en-US"/>
              <a:pPr>
                <a:defRPr/>
              </a:pPr>
              <a:t>‹#›</a:t>
            </a:fld>
            <a:endParaRPr lang="en-US" altLang="en-US"/>
          </a:p>
        </p:txBody>
      </p:sp>
    </p:spTree>
    <p:extLst>
      <p:ext uri="{BB962C8B-B14F-4D97-AF65-F5344CB8AC3E}">
        <p14:creationId xmlns:p14="http://schemas.microsoft.com/office/powerpoint/2010/main" val="875572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315DCF-BCC8-4187-901E-13228B6525AF}" type="slidenum">
              <a:rPr lang="en-US" altLang="en-US"/>
              <a:pPr>
                <a:defRPr/>
              </a:pPr>
              <a:t>‹#›</a:t>
            </a:fld>
            <a:endParaRPr lang="en-US" altLang="en-US"/>
          </a:p>
        </p:txBody>
      </p:sp>
    </p:spTree>
    <p:extLst>
      <p:ext uri="{BB962C8B-B14F-4D97-AF65-F5344CB8AC3E}">
        <p14:creationId xmlns:p14="http://schemas.microsoft.com/office/powerpoint/2010/main" val="3507161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6BCBAB-C449-4916-B8A3-099F5337EFFD}" type="slidenum">
              <a:rPr lang="en-US" altLang="en-US"/>
              <a:pPr>
                <a:defRPr/>
              </a:pPr>
              <a:t>‹#›</a:t>
            </a:fld>
            <a:endParaRPr lang="en-US" altLang="en-US"/>
          </a:p>
        </p:txBody>
      </p:sp>
    </p:spTree>
    <p:extLst>
      <p:ext uri="{BB962C8B-B14F-4D97-AF65-F5344CB8AC3E}">
        <p14:creationId xmlns:p14="http://schemas.microsoft.com/office/powerpoint/2010/main" val="330185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E6F36B-126A-47AB-8541-B39EAF4CBF14}"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1476602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7B1E20-760F-4AAB-A4DF-2EB00927495C}" type="slidenum">
              <a:rPr lang="en-US" altLang="en-US"/>
              <a:pPr>
                <a:defRPr/>
              </a:pPr>
              <a:t>‹#›</a:t>
            </a:fld>
            <a:endParaRPr lang="en-US" altLang="en-US"/>
          </a:p>
        </p:txBody>
      </p:sp>
    </p:spTree>
    <p:extLst>
      <p:ext uri="{BB962C8B-B14F-4D97-AF65-F5344CB8AC3E}">
        <p14:creationId xmlns:p14="http://schemas.microsoft.com/office/powerpoint/2010/main" val="1780756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4641C3-7E41-43E0-9C64-3061F75B1EF0}" type="slidenum">
              <a:rPr lang="en-US" altLang="en-US"/>
              <a:pPr>
                <a:defRPr/>
              </a:pPr>
              <a:t>‹#›</a:t>
            </a:fld>
            <a:endParaRPr lang="en-US" altLang="en-US"/>
          </a:p>
        </p:txBody>
      </p:sp>
    </p:spTree>
    <p:extLst>
      <p:ext uri="{BB962C8B-B14F-4D97-AF65-F5344CB8AC3E}">
        <p14:creationId xmlns:p14="http://schemas.microsoft.com/office/powerpoint/2010/main" val="2305568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1A3581-7667-4CF9-8469-5641D8689C56}" type="slidenum">
              <a:rPr lang="en-US" altLang="en-US"/>
              <a:pPr>
                <a:defRPr/>
              </a:pPr>
              <a:t>‹#›</a:t>
            </a:fld>
            <a:endParaRPr lang="en-US" altLang="en-US"/>
          </a:p>
        </p:txBody>
      </p:sp>
    </p:spTree>
    <p:extLst>
      <p:ext uri="{BB962C8B-B14F-4D97-AF65-F5344CB8AC3E}">
        <p14:creationId xmlns:p14="http://schemas.microsoft.com/office/powerpoint/2010/main" val="1923368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4ED25-DCAF-4E11-9540-01E72386F58B}" type="slidenum">
              <a:rPr lang="en-US" altLang="en-US"/>
              <a:pPr>
                <a:defRPr/>
              </a:pPr>
              <a:t>‹#›</a:t>
            </a:fld>
            <a:endParaRPr lang="en-US" altLang="en-US"/>
          </a:p>
        </p:txBody>
      </p:sp>
    </p:spTree>
    <p:extLst>
      <p:ext uri="{BB962C8B-B14F-4D97-AF65-F5344CB8AC3E}">
        <p14:creationId xmlns:p14="http://schemas.microsoft.com/office/powerpoint/2010/main" val="383362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E6F36B-126A-47AB-8541-B39EAF4CBF14}" type="datetimeFigureOut">
              <a:rPr lang="en-US" smtClean="0"/>
              <a:t>7/10/2020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3977932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E6F36B-126A-47AB-8541-B39EAF4CBF14}" type="datetimeFigureOut">
              <a:rPr lang="en-US" smtClean="0"/>
              <a:t>7/10/2020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106576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E6F36B-126A-47AB-8541-B39EAF4CBF14}" type="datetimeFigureOut">
              <a:rPr lang="en-US" smtClean="0"/>
              <a:t>7/10/2020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704382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6F36B-126A-47AB-8541-B39EAF4CBF14}" type="datetimeFigureOut">
              <a:rPr lang="en-US" smtClean="0"/>
              <a:t>7/10/2020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385394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E6F36B-126A-47AB-8541-B39EAF4CBF14}" type="datetimeFigureOut">
              <a:rPr lang="en-US" smtClean="0"/>
              <a:t>7/10/2020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14464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E6F36B-126A-47AB-8541-B39EAF4CBF14}" type="datetimeFigureOut">
              <a:rPr lang="en-US" smtClean="0"/>
              <a:t>7/10/2020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33D8-85DB-4238-9DE8-4A48AD785FD3}" type="slidenum">
              <a:rPr lang="en-US" smtClean="0"/>
              <a:t>‹#›</a:t>
            </a:fld>
            <a:endParaRPr lang="en-US"/>
          </a:p>
        </p:txBody>
      </p:sp>
    </p:spTree>
    <p:extLst>
      <p:ext uri="{BB962C8B-B14F-4D97-AF65-F5344CB8AC3E}">
        <p14:creationId xmlns:p14="http://schemas.microsoft.com/office/powerpoint/2010/main" val="921767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6F36B-126A-47AB-8541-B39EAF4CBF14}" type="datetimeFigureOut">
              <a:rPr lang="en-US" smtClean="0"/>
              <a:t>7/10/2020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D33D8-85DB-4238-9DE8-4A48AD785FD3}" type="slidenum">
              <a:rPr lang="en-US" smtClean="0"/>
              <a:t>‹#›</a:t>
            </a:fld>
            <a:endParaRPr lang="en-US"/>
          </a:p>
        </p:txBody>
      </p:sp>
    </p:spTree>
    <p:extLst>
      <p:ext uri="{BB962C8B-B14F-4D97-AF65-F5344CB8AC3E}">
        <p14:creationId xmlns:p14="http://schemas.microsoft.com/office/powerpoint/2010/main" val="3055325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a:ext uri="{FF2B5EF4-FFF2-40B4-BE49-F238E27FC236}">
                <a16:creationId xmlns:a16="http://schemas.microsoft.com/office/drawing/2014/main" id="{D15B786B-BAF2-984A-AFCE-4B8689B82DF8}"/>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 charset="-128"/>
                <a:cs typeface="+mn-cs"/>
              </a:defRPr>
            </a:lvl1pPr>
          </a:lstStyle>
          <a:p>
            <a:pPr>
              <a:defRPr/>
            </a:pPr>
            <a:endParaRPr lang="en-US" altLang="en-US"/>
          </a:p>
        </p:txBody>
      </p:sp>
      <p:sp>
        <p:nvSpPr>
          <p:cNvPr id="1029" name="Rectangle 5">
            <a:extLst>
              <a:ext uri="{FF2B5EF4-FFF2-40B4-BE49-F238E27FC236}">
                <a16:creationId xmlns:a16="http://schemas.microsoft.com/office/drawing/2014/main" id="{1EA5724B-FD3F-954E-B1F6-D5B8EC2740B0}"/>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 charset="-128"/>
                <a:cs typeface="+mn-cs"/>
              </a:defRPr>
            </a:lvl1pPr>
          </a:lstStyle>
          <a:p>
            <a:pPr>
              <a:defRPr/>
            </a:pPr>
            <a:endParaRPr lang="en-US" altLang="en-US"/>
          </a:p>
        </p:txBody>
      </p:sp>
      <p:sp>
        <p:nvSpPr>
          <p:cNvPr id="1030" name="Rectangle 6">
            <a:extLst>
              <a:ext uri="{FF2B5EF4-FFF2-40B4-BE49-F238E27FC236}">
                <a16:creationId xmlns:a16="http://schemas.microsoft.com/office/drawing/2014/main" id="{8713B017-8D9D-884C-AD0E-AB0A97BAD51F}"/>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a:lvl1pPr>
          </a:lstStyle>
          <a:p>
            <a:pPr>
              <a:defRPr/>
            </a:pPr>
            <a:fld id="{3304982D-0D9F-4BBF-BF89-65905FC06357}" type="slidenum">
              <a:rPr lang="en-US" altLang="en-US"/>
              <a:pPr>
                <a:defRPr/>
              </a:pPr>
              <a:t>‹#›</a:t>
            </a:fld>
            <a:endParaRPr lang="en-US" altLang="en-US"/>
          </a:p>
        </p:txBody>
      </p:sp>
    </p:spTree>
    <p:extLst>
      <p:ext uri="{BB962C8B-B14F-4D97-AF65-F5344CB8AC3E}">
        <p14:creationId xmlns:p14="http://schemas.microsoft.com/office/powerpoint/2010/main" val="4078897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600">
          <a:solidFill>
            <a:schemeClr val="bg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600">
          <a:solidFill>
            <a:schemeClr val="bg1"/>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600">
          <a:solidFill>
            <a:schemeClr val="bg1"/>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600">
          <a:solidFill>
            <a:schemeClr val="bg1"/>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600">
          <a:solidFill>
            <a:schemeClr val="bg1"/>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600">
          <a:solidFill>
            <a:schemeClr val="bg1"/>
          </a:solidFill>
          <a:latin typeface="Arial" charset="0"/>
          <a:ea typeface="ＭＳ Ｐゴシック" pitchFamily="1" charset="-128"/>
        </a:defRPr>
      </a:lvl6pPr>
      <a:lvl7pPr marL="914400" algn="ctr" rtl="0" fontAlgn="base">
        <a:spcBef>
          <a:spcPct val="0"/>
        </a:spcBef>
        <a:spcAft>
          <a:spcPct val="0"/>
        </a:spcAft>
        <a:defRPr sz="4600">
          <a:solidFill>
            <a:schemeClr val="bg1"/>
          </a:solidFill>
          <a:latin typeface="Arial" charset="0"/>
          <a:ea typeface="ＭＳ Ｐゴシック" pitchFamily="1" charset="-128"/>
        </a:defRPr>
      </a:lvl7pPr>
      <a:lvl8pPr marL="1371600" algn="ctr" rtl="0" fontAlgn="base">
        <a:spcBef>
          <a:spcPct val="0"/>
        </a:spcBef>
        <a:spcAft>
          <a:spcPct val="0"/>
        </a:spcAft>
        <a:defRPr sz="4600">
          <a:solidFill>
            <a:schemeClr val="bg1"/>
          </a:solidFill>
          <a:latin typeface="Arial" charset="0"/>
          <a:ea typeface="ＭＳ Ｐゴシック" pitchFamily="1" charset="-128"/>
        </a:defRPr>
      </a:lvl8pPr>
      <a:lvl9pPr marL="1828800" algn="ctr" rtl="0" fontAlgn="base">
        <a:spcBef>
          <a:spcPct val="0"/>
        </a:spcBef>
        <a:spcAft>
          <a:spcPct val="0"/>
        </a:spcAft>
        <a:defRPr sz="4600">
          <a:solidFill>
            <a:schemeClr val="bg1"/>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bg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bg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bg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C5389EF-FE2B-4FC1-8863-19B7CADFF2BD}" type="slidenum">
              <a:rPr lang="en-US" altLang="en-US"/>
              <a:pPr>
                <a:defRPr/>
              </a:pPr>
              <a:t>‹#›</a:t>
            </a:fld>
            <a:endParaRPr lang="en-US" altLang="en-US"/>
          </a:p>
        </p:txBody>
      </p:sp>
    </p:spTree>
    <p:extLst>
      <p:ext uri="{BB962C8B-B14F-4D97-AF65-F5344CB8AC3E}">
        <p14:creationId xmlns:p14="http://schemas.microsoft.com/office/powerpoint/2010/main" val="1397143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pitchFamily="1" charset="-128"/>
        </a:defRPr>
      </a:lvl2pPr>
      <a:lvl3pPr algn="ctr" rtl="0" eaLnBrk="0" fontAlgn="base" hangingPunct="0">
        <a:spcBef>
          <a:spcPct val="0"/>
        </a:spcBef>
        <a:spcAft>
          <a:spcPct val="0"/>
        </a:spcAft>
        <a:defRPr sz="4600">
          <a:solidFill>
            <a:schemeClr val="bg1"/>
          </a:solidFill>
          <a:latin typeface="Arial" charset="0"/>
          <a:ea typeface="ＭＳ Ｐゴシック" pitchFamily="1" charset="-128"/>
        </a:defRPr>
      </a:lvl3pPr>
      <a:lvl4pPr algn="ctr" rtl="0" eaLnBrk="0" fontAlgn="base" hangingPunct="0">
        <a:spcBef>
          <a:spcPct val="0"/>
        </a:spcBef>
        <a:spcAft>
          <a:spcPct val="0"/>
        </a:spcAft>
        <a:defRPr sz="4600">
          <a:solidFill>
            <a:schemeClr val="bg1"/>
          </a:solidFill>
          <a:latin typeface="Arial" charset="0"/>
          <a:ea typeface="ＭＳ Ｐゴシック" pitchFamily="1" charset="-128"/>
        </a:defRPr>
      </a:lvl4pPr>
      <a:lvl5pPr algn="ctr" rtl="0" eaLnBrk="0" fontAlgn="base" hangingPunct="0">
        <a:spcBef>
          <a:spcPct val="0"/>
        </a:spcBef>
        <a:spcAft>
          <a:spcPct val="0"/>
        </a:spcAft>
        <a:defRPr sz="4600">
          <a:solidFill>
            <a:schemeClr val="bg1"/>
          </a:solidFill>
          <a:latin typeface="Arial" charset="0"/>
          <a:ea typeface="ＭＳ Ｐゴシック" pitchFamily="1" charset="-128"/>
        </a:defRPr>
      </a:lvl5pPr>
      <a:lvl6pPr marL="457200" algn="ctr" rtl="0" fontAlgn="base">
        <a:spcBef>
          <a:spcPct val="0"/>
        </a:spcBef>
        <a:spcAft>
          <a:spcPct val="0"/>
        </a:spcAft>
        <a:defRPr sz="4600">
          <a:solidFill>
            <a:schemeClr val="bg1"/>
          </a:solidFill>
          <a:latin typeface="Arial" charset="0"/>
          <a:ea typeface="ＭＳ Ｐゴシック" pitchFamily="1" charset="-128"/>
        </a:defRPr>
      </a:lvl6pPr>
      <a:lvl7pPr marL="914400" algn="ctr" rtl="0" fontAlgn="base">
        <a:spcBef>
          <a:spcPct val="0"/>
        </a:spcBef>
        <a:spcAft>
          <a:spcPct val="0"/>
        </a:spcAft>
        <a:defRPr sz="4600">
          <a:solidFill>
            <a:schemeClr val="bg1"/>
          </a:solidFill>
          <a:latin typeface="Arial" charset="0"/>
          <a:ea typeface="ＭＳ Ｐゴシック" pitchFamily="1" charset="-128"/>
        </a:defRPr>
      </a:lvl7pPr>
      <a:lvl8pPr marL="1371600" algn="ctr" rtl="0" fontAlgn="base">
        <a:spcBef>
          <a:spcPct val="0"/>
        </a:spcBef>
        <a:spcAft>
          <a:spcPct val="0"/>
        </a:spcAft>
        <a:defRPr sz="4600">
          <a:solidFill>
            <a:schemeClr val="bg1"/>
          </a:solidFill>
          <a:latin typeface="Arial" charset="0"/>
          <a:ea typeface="ＭＳ Ｐゴシック" pitchFamily="1" charset="-128"/>
        </a:defRPr>
      </a:lvl8pPr>
      <a:lvl9pPr marL="1828800" algn="ctr" rtl="0" fontAlgn="base">
        <a:spcBef>
          <a:spcPct val="0"/>
        </a:spcBef>
        <a:spcAft>
          <a:spcPct val="0"/>
        </a:spcAft>
        <a:defRPr sz="4600">
          <a:solidFill>
            <a:schemeClr val="bg1"/>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gifer.com/en/3nzG"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JE3-LkMqBfM" TargetMode="External"/><Relationship Id="rId5" Type="http://schemas.openxmlformats.org/officeDocument/2006/relationships/image" Target="../media/image38.jpe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hyperlink" Target="https://www.openschool.bc.ca/shouting_whales/lessons/index.html#D" TargetMode="External"/><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39.png"/><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4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4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4.JPG"/><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7.JPG"/><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7.JPG"/><Relationship Id="rId5" Type="http://schemas.openxmlformats.org/officeDocument/2006/relationships/image" Target="../media/image2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9.JPG"/><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1.JPG"/><Relationship Id="rId5" Type="http://schemas.openxmlformats.org/officeDocument/2006/relationships/image" Target="../media/image2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mediacollege.com/audio/images/loudspeaker-waveform.gif" TargetMode="External"/><Relationship Id="rId5" Type="http://schemas.openxmlformats.org/officeDocument/2006/relationships/image" Target="../media/image16.gi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d132a.files.wordpress.com/2008/07/sound_conduction1.gif" TargetMode="Externa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053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734" y="-297"/>
            <a:ext cx="9187468" cy="6858594"/>
          </a:xfrm>
          <a:prstGeom prst="rect">
            <a:avLst/>
          </a:prstGeom>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14601" y="104052"/>
            <a:ext cx="3633107" cy="6313013"/>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30" y="1690689"/>
            <a:ext cx="4502745" cy="4510822"/>
          </a:xfrm>
          <a:prstGeom prst="rect">
            <a:avLst/>
          </a:prstGeom>
        </p:spPr>
      </p:pic>
      <p:cxnSp>
        <p:nvCxnSpPr>
          <p:cNvPr id="7" name="Straight Arrow Connector 6"/>
          <p:cNvCxnSpPr/>
          <p:nvPr/>
        </p:nvCxnSpPr>
        <p:spPr>
          <a:xfrm flipH="1" flipV="1">
            <a:off x="2719137" y="4547938"/>
            <a:ext cx="1066549" cy="17558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66336" y="6283738"/>
            <a:ext cx="2478505" cy="707886"/>
          </a:xfrm>
          <a:prstGeom prst="rect">
            <a:avLst/>
          </a:prstGeom>
          <a:noFill/>
        </p:spPr>
        <p:txBody>
          <a:bodyPr wrap="square" rtlCol="0">
            <a:spAutoFit/>
          </a:bodyPr>
          <a:lstStyle/>
          <a:p>
            <a:r>
              <a:rPr lang="en-US" sz="2000" dirty="0" smtClean="0">
                <a:solidFill>
                  <a:schemeClr val="bg1"/>
                </a:solidFill>
                <a:latin typeface="Arial" panose="020B0604020202020204" pitchFamily="34" charset="0"/>
                <a:cs typeface="Arial" panose="020B0604020202020204" pitchFamily="34" charset="0"/>
              </a:rPr>
              <a:t>Ear Cavity</a:t>
            </a:r>
            <a:endParaRPr lang="en-US" sz="2000" dirty="0">
              <a:solidFill>
                <a:schemeClr val="bg1"/>
              </a:solidFill>
              <a:latin typeface="Arial" panose="020B0604020202020204" pitchFamily="34" charset="0"/>
              <a:cs typeface="Arial" panose="020B0604020202020204" pitchFamily="34" charset="0"/>
            </a:endParaRPr>
          </a:p>
          <a:p>
            <a:endParaRPr lang="en-US" sz="2000" dirty="0"/>
          </a:p>
        </p:txBody>
      </p:sp>
      <p:cxnSp>
        <p:nvCxnSpPr>
          <p:cNvPr id="16" name="Straight Arrow Connector 15"/>
          <p:cNvCxnSpPr/>
          <p:nvPr/>
        </p:nvCxnSpPr>
        <p:spPr>
          <a:xfrm flipH="1">
            <a:off x="7807346" y="5486401"/>
            <a:ext cx="253812" cy="4985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883247" y="5470977"/>
            <a:ext cx="234026" cy="5387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06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783" y="-297"/>
            <a:ext cx="9193565" cy="6858594"/>
          </a:xfrm>
          <a:prstGeom prst="rect">
            <a:avLst/>
          </a:prstGeom>
        </p:spPr>
      </p:pic>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8532" y="365126"/>
            <a:ext cx="6567195" cy="4084372"/>
          </a:xfrm>
        </p:spPr>
      </p:pic>
      <p:pic>
        <p:nvPicPr>
          <p:cNvPr id="6" name="Picture 5"/>
          <p:cNvPicPr>
            <a:picLocks noChangeAspect="1"/>
          </p:cNvPicPr>
          <p:nvPr/>
        </p:nvPicPr>
        <p:blipFill>
          <a:blip r:embed="rId5"/>
          <a:stretch>
            <a:fillRect/>
          </a:stretch>
        </p:blipFill>
        <p:spPr>
          <a:xfrm>
            <a:off x="6418132" y="1690689"/>
            <a:ext cx="2607336" cy="4527841"/>
          </a:xfrm>
          <a:prstGeom prst="rect">
            <a:avLst/>
          </a:prstGeom>
        </p:spPr>
      </p:pic>
      <p:cxnSp>
        <p:nvCxnSpPr>
          <p:cNvPr id="8" name="Straight Arrow Connector 7"/>
          <p:cNvCxnSpPr/>
          <p:nvPr/>
        </p:nvCxnSpPr>
        <p:spPr>
          <a:xfrm>
            <a:off x="5802923" y="2407312"/>
            <a:ext cx="1195754" cy="33956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571750" y="4395692"/>
            <a:ext cx="5943600" cy="523220"/>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https://museumsvictoria.com.au/bioinformatics/mammals/images/novaside.jpg</a:t>
            </a:r>
          </a:p>
          <a:p>
            <a:endParaRPr lang="en-US" sz="1000" dirty="0" smtClean="0"/>
          </a:p>
          <a:p>
            <a:endParaRPr lang="en-US" sz="1000" dirty="0"/>
          </a:p>
        </p:txBody>
      </p:sp>
    </p:spTree>
    <p:extLst>
      <p:ext uri="{BB962C8B-B14F-4D97-AF65-F5344CB8AC3E}">
        <p14:creationId xmlns:p14="http://schemas.microsoft.com/office/powerpoint/2010/main" val="27554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87468" cy="6858594"/>
          </a:xfrm>
          <a:prstGeom prst="rect">
            <a:avLst/>
          </a:prstGeom>
        </p:spPr>
      </p:pic>
      <p:sp>
        <p:nvSpPr>
          <p:cNvPr id="2" name="Title 1"/>
          <p:cNvSpPr>
            <a:spLocks noGrp="1"/>
          </p:cNvSpPr>
          <p:nvPr>
            <p:ph type="title"/>
          </p:nvPr>
        </p:nvSpPr>
        <p:spPr>
          <a:xfrm>
            <a:off x="236483" y="453144"/>
            <a:ext cx="8797157" cy="1325563"/>
          </a:xfrm>
        </p:spPr>
        <p:txBody>
          <a:bodyPr>
            <a:normAutofit/>
          </a:bodyPr>
          <a:lstStyle/>
          <a:p>
            <a:r>
              <a:rPr lang="en-US" sz="4300" dirty="0" smtClean="0">
                <a:solidFill>
                  <a:schemeClr val="bg1"/>
                </a:solidFill>
                <a:latin typeface="Arial" panose="020B0604020202020204" pitchFamily="34" charset="0"/>
                <a:cs typeface="Arial" panose="020B0604020202020204" pitchFamily="34" charset="0"/>
              </a:rPr>
              <a:t>Do whales have an outer ear flap?</a:t>
            </a:r>
            <a:r>
              <a:rPr lang="en-US" dirty="0"/>
              <a:t/>
            </a:r>
            <a:br>
              <a:rPr lang="en-US" dirty="0"/>
            </a:br>
            <a:endParaRPr lang="en-US" dirty="0"/>
          </a:p>
        </p:txBody>
      </p:sp>
      <p:sp>
        <p:nvSpPr>
          <p:cNvPr id="5" name="Title 1"/>
          <p:cNvSpPr txBox="1">
            <a:spLocks/>
          </p:cNvSpPr>
          <p:nvPr/>
        </p:nvSpPr>
        <p:spPr>
          <a:xfrm>
            <a:off x="581026" y="2126643"/>
            <a:ext cx="3105150" cy="1750897"/>
          </a:xfrm>
          <a:prstGeom prst="rect">
            <a:avLst/>
          </a:prstGeom>
        </p:spPr>
        <p:txBody>
          <a:bodyPr vert="horz" lIns="91440" tIns="45720" rIns="91440" bIns="45720" numCol="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chemeClr val="bg1"/>
                </a:solidFill>
                <a:latin typeface="Arial" panose="020B0604020202020204" pitchFamily="34" charset="0"/>
                <a:cs typeface="Arial" panose="020B0604020202020204" pitchFamily="34" charset="0"/>
              </a:rPr>
              <a:t>A) Yes</a:t>
            </a:r>
          </a:p>
          <a:p>
            <a:r>
              <a:rPr lang="en-US" sz="3600" dirty="0" smtClean="0">
                <a:solidFill>
                  <a:schemeClr val="bg1"/>
                </a:solidFill>
                <a:latin typeface="Arial" panose="020B0604020202020204" pitchFamily="34" charset="0"/>
                <a:cs typeface="Arial" panose="020B0604020202020204" pitchFamily="34" charset="0"/>
              </a:rPr>
              <a:t>B) No</a:t>
            </a:r>
          </a:p>
          <a:p>
            <a:endParaRPr lang="en-US" sz="3600" dirty="0" smtClean="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3186060" y="2335620"/>
            <a:ext cx="2898001" cy="3522256"/>
          </a:xfrm>
          <a:prstGeom prst="rect">
            <a:avLst/>
          </a:prstGeom>
        </p:spPr>
      </p:pic>
    </p:spTree>
    <p:extLst>
      <p:ext uri="{BB962C8B-B14F-4D97-AF65-F5344CB8AC3E}">
        <p14:creationId xmlns:p14="http://schemas.microsoft.com/office/powerpoint/2010/main" val="801075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734" y="-297"/>
            <a:ext cx="9187468" cy="6858594"/>
          </a:xfrm>
          <a:prstGeom prst="rect">
            <a:avLst/>
          </a:prstGeom>
        </p:spPr>
      </p:pic>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rotWithShape="1">
          <a:blip r:embed="rId4"/>
          <a:srcRect b="5749"/>
          <a:stretch/>
        </p:blipFill>
        <p:spPr>
          <a:xfrm>
            <a:off x="172752" y="1673977"/>
            <a:ext cx="8798496" cy="5071058"/>
          </a:xfrm>
          <a:prstGeom prst="rect">
            <a:avLst/>
          </a:prstGeom>
        </p:spPr>
      </p:pic>
      <p:sp>
        <p:nvSpPr>
          <p:cNvPr id="5" name="TextBox 4"/>
          <p:cNvSpPr txBox="1"/>
          <p:nvPr/>
        </p:nvSpPr>
        <p:spPr>
          <a:xfrm>
            <a:off x="7642712" y="6317121"/>
            <a:ext cx="2117558" cy="33855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Credit: </a:t>
            </a:r>
            <a:r>
              <a:rPr lang="en-US" sz="800" dirty="0" err="1" smtClean="0">
                <a:latin typeface="Arial" panose="020B0604020202020204" pitchFamily="34" charset="0"/>
                <a:cs typeface="Arial" panose="020B0604020202020204" pitchFamily="34" charset="0"/>
              </a:rPr>
              <a:t>teachers’domain</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p:txBody>
      </p:sp>
      <p:sp>
        <p:nvSpPr>
          <p:cNvPr id="7" name="Title 1"/>
          <p:cNvSpPr>
            <a:spLocks noGrp="1"/>
          </p:cNvSpPr>
          <p:nvPr>
            <p:ph type="title"/>
          </p:nvPr>
        </p:nvSpPr>
        <p:spPr/>
        <p:txBody>
          <a:bodyPr>
            <a:normAutofit fontScale="90000"/>
          </a:bodyPr>
          <a:lstStyle/>
          <a:p>
            <a:r>
              <a:rPr lang="en-US" sz="4300" dirty="0" smtClean="0">
                <a:solidFill>
                  <a:schemeClr val="bg1"/>
                </a:solidFill>
                <a:latin typeface="Arial" panose="020B0604020202020204" pitchFamily="34" charset="0"/>
                <a:cs typeface="Arial" panose="020B0604020202020204" pitchFamily="34" charset="0"/>
              </a:rPr>
              <a:t>Whale and human ear </a:t>
            </a:r>
            <a:r>
              <a:rPr lang="en-US" dirty="0" smtClean="0">
                <a:solidFill>
                  <a:schemeClr val="bg1"/>
                </a:solidFill>
                <a:latin typeface="Arial" panose="020B0604020202020204" pitchFamily="34" charset="0"/>
                <a:cs typeface="Arial" panose="020B0604020202020204" pitchFamily="34" charset="0"/>
              </a:rPr>
              <a:t>anatomy</a:t>
            </a:r>
            <a:r>
              <a:rPr lang="en-US" sz="4300" dirty="0" smtClean="0">
                <a:solidFill>
                  <a:schemeClr val="bg1"/>
                </a:solidFill>
                <a:latin typeface="Arial" panose="020B0604020202020204" pitchFamily="34" charset="0"/>
                <a:cs typeface="Arial" panose="020B0604020202020204" pitchFamily="34" charset="0"/>
              </a:rPr>
              <a:t>?</a:t>
            </a:r>
            <a:r>
              <a:rPr lang="en-US" dirty="0"/>
              <a:t/>
            </a:r>
            <a:br>
              <a:rPr lang="en-US" dirty="0"/>
            </a:br>
            <a:endParaRPr lang="en-US" dirty="0"/>
          </a:p>
        </p:txBody>
      </p:sp>
    </p:spTree>
    <p:extLst>
      <p:ext uri="{BB962C8B-B14F-4D97-AF65-F5344CB8AC3E}">
        <p14:creationId xmlns:p14="http://schemas.microsoft.com/office/powerpoint/2010/main" val="1378714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468" y="0"/>
            <a:ext cx="9187468" cy="6858594"/>
          </a:xfrm>
          <a:prstGeom prst="rect">
            <a:avLst/>
          </a:prstGeom>
        </p:spPr>
      </p:pic>
      <p:pic>
        <p:nvPicPr>
          <p:cNvPr id="5" name="Content Placeholder 4"/>
          <p:cNvPicPr>
            <a:picLocks noGrp="1" noChangeAspect="1"/>
          </p:cNvPicPr>
          <p:nvPr>
            <p:ph idx="1"/>
          </p:nvPr>
        </p:nvPicPr>
        <p:blipFill>
          <a:blip r:embed="rId4"/>
          <a:stretch>
            <a:fillRect/>
          </a:stretch>
        </p:blipFill>
        <p:spPr>
          <a:xfrm>
            <a:off x="-43469" y="751312"/>
            <a:ext cx="9169903" cy="5072713"/>
          </a:xfrm>
          <a:prstGeom prst="rect">
            <a:avLst/>
          </a:prstGeom>
        </p:spPr>
      </p:pic>
      <p:sp>
        <p:nvSpPr>
          <p:cNvPr id="8" name="Title 7"/>
          <p:cNvSpPr>
            <a:spLocks noGrp="1"/>
          </p:cNvSpPr>
          <p:nvPr>
            <p:ph type="title"/>
          </p:nvPr>
        </p:nvSpPr>
        <p:spPr/>
        <p:txBody>
          <a:bodyPr/>
          <a:lstStyle/>
          <a:p>
            <a:endParaRPr lang="en-US"/>
          </a:p>
        </p:txBody>
      </p:sp>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6150" y="3371850"/>
            <a:ext cx="2171700" cy="114300"/>
          </a:xfrm>
          <a:prstGeom prst="rect">
            <a:avLst/>
          </a:prstGeom>
          <a:noFill/>
          <a:ln>
            <a:noFill/>
          </a:ln>
        </p:spPr>
      </p:pic>
      <p:sp>
        <p:nvSpPr>
          <p:cNvPr id="2" name="TextBox 1"/>
          <p:cNvSpPr txBox="1"/>
          <p:nvPr/>
        </p:nvSpPr>
        <p:spPr>
          <a:xfrm>
            <a:off x="7824475" y="5824025"/>
            <a:ext cx="1301959" cy="215444"/>
          </a:xfrm>
          <a:prstGeom prst="rect">
            <a:avLst/>
          </a:prstGeom>
          <a:noFill/>
        </p:spPr>
        <p:txBody>
          <a:bodyPr wrap="none" rtlCol="0">
            <a:spAutoFit/>
          </a:bodyPr>
          <a:lstStyle/>
          <a:p>
            <a:r>
              <a:rPr lang="en-US" sz="800" dirty="0" smtClean="0">
                <a:solidFill>
                  <a:schemeClr val="bg1"/>
                </a:solidFill>
                <a:latin typeface="Arial" panose="020B0604020202020204" pitchFamily="34" charset="0"/>
                <a:cs typeface="Arial" panose="020B0604020202020204" pitchFamily="34" charset="0"/>
              </a:rPr>
              <a:t>Credit: Scienceblog.com</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4435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468" y="0"/>
            <a:ext cx="9187468" cy="6858594"/>
          </a:xfrm>
          <a:prstGeom prst="rect">
            <a:avLst/>
          </a:prstGeom>
        </p:spPr>
      </p:pic>
      <p:sp>
        <p:nvSpPr>
          <p:cNvPr id="2" name="Title 1"/>
          <p:cNvSpPr>
            <a:spLocks noGrp="1"/>
          </p:cNvSpPr>
          <p:nvPr>
            <p:ph type="title"/>
          </p:nvPr>
        </p:nvSpPr>
        <p:spPr>
          <a:xfrm>
            <a:off x="-43468" y="-201301"/>
            <a:ext cx="9187468"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“Whale Talk”</a:t>
            </a:r>
            <a:endParaRPr lang="en-US" sz="4000" dirty="0">
              <a:solidFill>
                <a:schemeClr val="bg1"/>
              </a:solidFill>
              <a:latin typeface="Arial" panose="020B0604020202020204" pitchFamily="34" charset="0"/>
              <a:cs typeface="Arial" panose="020B0604020202020204" pitchFamily="34" charset="0"/>
            </a:endParaRPr>
          </a:p>
        </p:txBody>
      </p:sp>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218" y="886280"/>
            <a:ext cx="3206894" cy="25857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218" y="3713457"/>
            <a:ext cx="7554436" cy="295760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4797" y="835480"/>
            <a:ext cx="3491857" cy="2625876"/>
          </a:xfrm>
          <a:prstGeom prst="rect">
            <a:avLst/>
          </a:prstGeom>
        </p:spPr>
      </p:pic>
      <p:sp>
        <p:nvSpPr>
          <p:cNvPr id="5" name="TextBox 4"/>
          <p:cNvSpPr txBox="1"/>
          <p:nvPr/>
        </p:nvSpPr>
        <p:spPr>
          <a:xfrm>
            <a:off x="7249054" y="3454258"/>
            <a:ext cx="111760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Credit: Buzzle.com</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766531" y="3454258"/>
            <a:ext cx="386671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Credit: Chris </a:t>
            </a:r>
            <a:r>
              <a:rPr kumimoji="0" lang="en-US" sz="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Lagergren</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01869" y="6629194"/>
            <a:ext cx="2561685"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Credit: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Whale and Dolphin Conservation</a:t>
            </a:r>
          </a:p>
        </p:txBody>
      </p:sp>
      <p:cxnSp>
        <p:nvCxnSpPr>
          <p:cNvPr id="11" name="Straight Arrow Connector 10"/>
          <p:cNvCxnSpPr/>
          <p:nvPr/>
        </p:nvCxnSpPr>
        <p:spPr>
          <a:xfrm flipV="1">
            <a:off x="6295002" y="1659118"/>
            <a:ext cx="482870" cy="14241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513374" y="1696440"/>
            <a:ext cx="608352" cy="1739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27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87468" cy="68585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85" y="1956478"/>
            <a:ext cx="8108497" cy="4305300"/>
          </a:xfrm>
          <a:prstGeom prst="rect">
            <a:avLst/>
          </a:prstGeom>
        </p:spPr>
      </p:pic>
      <p:sp>
        <p:nvSpPr>
          <p:cNvPr id="6" name="TextBox 5"/>
          <p:cNvSpPr txBox="1"/>
          <p:nvPr/>
        </p:nvSpPr>
        <p:spPr>
          <a:xfrm>
            <a:off x="0" y="310243"/>
            <a:ext cx="918746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hat is frequency?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7517051" y="6154056"/>
            <a:ext cx="131177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Credit: Slideshare.net</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Oval 1"/>
          <p:cNvSpPr/>
          <p:nvPr/>
        </p:nvSpPr>
        <p:spPr>
          <a:xfrm>
            <a:off x="481610" y="2461566"/>
            <a:ext cx="1476884" cy="181614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937548" y="4681200"/>
            <a:ext cx="1020946" cy="108962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13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565" y="0"/>
            <a:ext cx="9193565" cy="6858594"/>
          </a:xfrm>
          <a:prstGeom prst="rect">
            <a:avLst/>
          </a:prstGeom>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084" y="1260244"/>
            <a:ext cx="8867831" cy="4988155"/>
          </a:xfrm>
        </p:spPr>
      </p:pic>
      <p:sp>
        <p:nvSpPr>
          <p:cNvPr id="2" name="TextBox 1"/>
          <p:cNvSpPr txBox="1"/>
          <p:nvPr/>
        </p:nvSpPr>
        <p:spPr>
          <a:xfrm>
            <a:off x="6116665" y="6248399"/>
            <a:ext cx="4248150" cy="33855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Credit: </a:t>
            </a:r>
            <a:r>
              <a:rPr lang="en-US" sz="800" dirty="0">
                <a:latin typeface="Arial" panose="020B0604020202020204" pitchFamily="34" charset="0"/>
                <a:cs typeface="Arial" panose="020B0604020202020204" pitchFamily="34" charset="0"/>
              </a:rPr>
              <a:t>https://i.ytimg.com/vi/21CR01rlmv4/maxresdefault.jpg</a:t>
            </a:r>
          </a:p>
          <a:p>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267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24783" y="-297"/>
            <a:ext cx="9193565" cy="6858594"/>
          </a:xfrm>
          <a:prstGeom prst="rect">
            <a:avLst/>
          </a:prstGeom>
        </p:spPr>
      </p:pic>
      <p:pic>
        <p:nvPicPr>
          <p:cNvPr id="5" name="Tuning fork slow 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47650" y="860424"/>
            <a:ext cx="8495082" cy="4778375"/>
          </a:xfrm>
        </p:spPr>
      </p:pic>
      <p:sp>
        <p:nvSpPr>
          <p:cNvPr id="3" name="TextBox 2"/>
          <p:cNvSpPr txBox="1"/>
          <p:nvPr/>
        </p:nvSpPr>
        <p:spPr>
          <a:xfrm>
            <a:off x="7339382" y="5638799"/>
            <a:ext cx="1403350" cy="377026"/>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hlinkClick r:id="rId7"/>
              </a:rPr>
              <a:t>https</a:t>
            </a:r>
            <a:r>
              <a:rPr lang="en-US" sz="800" dirty="0">
                <a:latin typeface="Arial" panose="020B0604020202020204" pitchFamily="34" charset="0"/>
                <a:cs typeface="Arial" panose="020B0604020202020204" pitchFamily="34" charset="0"/>
                <a:hlinkClick r:id="rId7"/>
              </a:rPr>
              <a:t>://gifer.com/en/3nzG</a:t>
            </a:r>
            <a:endParaRPr lang="en-US" sz="80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24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43468" y="-594"/>
            <a:ext cx="9187468" cy="6858594"/>
          </a:xfrm>
          <a:prstGeom prst="rect">
            <a:avLst/>
          </a:prstGeom>
        </p:spPr>
      </p:pic>
      <p:sp>
        <p:nvSpPr>
          <p:cNvPr id="2" name="Title 1"/>
          <p:cNvSpPr>
            <a:spLocks noGrp="1"/>
          </p:cNvSpPr>
          <p:nvPr>
            <p:ph type="title"/>
          </p:nvPr>
        </p:nvSpPr>
        <p:spPr>
          <a:xfrm>
            <a:off x="0" y="250031"/>
            <a:ext cx="9187468"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Humpback Whales </a:t>
            </a:r>
            <a:br>
              <a:rPr lang="en-US" sz="4000" dirty="0" smtClean="0">
                <a:solidFill>
                  <a:schemeClr val="bg1"/>
                </a:solidFill>
                <a:latin typeface="Arial" panose="020B0604020202020204" pitchFamily="34" charset="0"/>
                <a:cs typeface="Arial" panose="020B0604020202020204" pitchFamily="34" charset="0"/>
              </a:rPr>
            </a:br>
            <a:r>
              <a:rPr lang="en-US" sz="4000" dirty="0" smtClean="0">
                <a:solidFill>
                  <a:schemeClr val="bg1"/>
                </a:solidFill>
                <a:latin typeface="Arial" panose="020B0604020202020204" pitchFamily="34" charset="0"/>
                <a:cs typeface="Arial" panose="020B0604020202020204" pitchFamily="34" charset="0"/>
              </a:rPr>
              <a:t>(</a:t>
            </a:r>
            <a:r>
              <a:rPr lang="en-US" sz="4000" i="1" dirty="0" err="1">
                <a:solidFill>
                  <a:schemeClr val="bg1"/>
                </a:solidFill>
                <a:latin typeface="Arial" panose="020B0604020202020204" pitchFamily="34" charset="0"/>
                <a:cs typeface="Arial" panose="020B0604020202020204" pitchFamily="34" charset="0"/>
              </a:rPr>
              <a:t>Megaptera</a:t>
            </a:r>
            <a:r>
              <a:rPr lang="en-US" sz="4000" i="1" dirty="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novaeangliae</a:t>
            </a:r>
            <a:r>
              <a:rPr lang="en-US" sz="4000" i="1"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pic>
        <p:nvPicPr>
          <p:cNvPr id="6" name="Humpback Whal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1730" y="6126609"/>
            <a:ext cx="609600" cy="609600"/>
          </a:xfrm>
          <a:prstGeom prst="rect">
            <a:avLst/>
          </a:prstGeom>
        </p:spPr>
      </p:pic>
      <p:pic>
        <p:nvPicPr>
          <p:cNvPr id="7" name="Content Placeholder 6"/>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296799" y="1825625"/>
            <a:ext cx="6550401" cy="4351338"/>
          </a:xfrm>
        </p:spPr>
      </p:pic>
      <p:sp>
        <p:nvSpPr>
          <p:cNvPr id="8" name="TextBox 7"/>
          <p:cNvSpPr txBox="1"/>
          <p:nvPr/>
        </p:nvSpPr>
        <p:spPr>
          <a:xfrm>
            <a:off x="6342226" y="6240779"/>
            <a:ext cx="1504974"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Credit: NOAA/OCNMS</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5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36" descr="2_TitleSlide_V2_header_Sans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57" y="0"/>
            <a:ext cx="92822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5" descr="Logo_OC"/>
          <p:cNvPicPr>
            <a:picLocks noChangeAspect="1" noChangeArrowheads="1"/>
          </p:cNvPicPr>
          <p:nvPr/>
        </p:nvPicPr>
        <p:blipFill>
          <a:blip r:embed="rId4">
            <a:clrChange>
              <a:clrFrom>
                <a:srgbClr val="0082A2"/>
              </a:clrFrom>
              <a:clrTo>
                <a:srgbClr val="0082A2">
                  <a:alpha val="0"/>
                </a:srgbClr>
              </a:clrTo>
            </a:clrChange>
            <a:extLst>
              <a:ext uri="{28A0092B-C50C-407E-A947-70E740481C1C}">
                <a14:useLocalDpi xmlns:a14="http://schemas.microsoft.com/office/drawing/2010/main" val="0"/>
              </a:ext>
            </a:extLst>
          </a:blip>
          <a:srcRect b="5347"/>
          <a:stretch>
            <a:fillRect/>
          </a:stretch>
        </p:blipFill>
        <p:spPr bwMode="auto">
          <a:xfrm>
            <a:off x="2792340" y="1606296"/>
            <a:ext cx="3421062" cy="4038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606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87468" cy="6858594"/>
          </a:xfrm>
          <a:prstGeom prst="rect">
            <a:avLst/>
          </a:prstGeom>
        </p:spPr>
      </p:pic>
      <p:sp>
        <p:nvSpPr>
          <p:cNvPr id="2" name="Title 1"/>
          <p:cNvSpPr>
            <a:spLocks noGrp="1"/>
          </p:cNvSpPr>
          <p:nvPr>
            <p:ph type="title"/>
          </p:nvPr>
        </p:nvSpPr>
        <p:spPr>
          <a:xfrm>
            <a:off x="236483" y="453144"/>
            <a:ext cx="8797157" cy="1325563"/>
          </a:xfrm>
        </p:spPr>
        <p:txBody>
          <a:bodyPr>
            <a:normAutofit fontScale="90000"/>
          </a:bodyPr>
          <a:lstStyle/>
          <a:p>
            <a:r>
              <a:rPr lang="en-US" sz="4300" dirty="0">
                <a:solidFill>
                  <a:schemeClr val="bg1"/>
                </a:solidFill>
                <a:latin typeface="Arial" panose="020B0604020202020204" pitchFamily="34" charset="0"/>
                <a:cs typeface="Arial" panose="020B0604020202020204" pitchFamily="34" charset="0"/>
              </a:rPr>
              <a:t>Which </a:t>
            </a:r>
            <a:r>
              <a:rPr lang="en-US" sz="4300" dirty="0" smtClean="0">
                <a:solidFill>
                  <a:schemeClr val="bg1"/>
                </a:solidFill>
                <a:latin typeface="Arial" panose="020B0604020202020204" pitchFamily="34" charset="0"/>
                <a:cs typeface="Arial" panose="020B0604020202020204" pitchFamily="34" charset="0"/>
              </a:rPr>
              <a:t>national </a:t>
            </a:r>
            <a:r>
              <a:rPr lang="en-US" sz="4300" dirty="0">
                <a:solidFill>
                  <a:schemeClr val="bg1"/>
                </a:solidFill>
                <a:latin typeface="Arial" panose="020B0604020202020204" pitchFamily="34" charset="0"/>
                <a:cs typeface="Arial" panose="020B0604020202020204" pitchFamily="34" charset="0"/>
              </a:rPr>
              <a:t>marine </a:t>
            </a:r>
            <a:r>
              <a:rPr lang="en-US" sz="4300" dirty="0" smtClean="0">
                <a:solidFill>
                  <a:schemeClr val="bg1"/>
                </a:solidFill>
                <a:latin typeface="Arial" panose="020B0604020202020204" pitchFamily="34" charset="0"/>
                <a:cs typeface="Arial" panose="020B0604020202020204" pitchFamily="34" charset="0"/>
              </a:rPr>
              <a:t>sanctuary </a:t>
            </a:r>
            <a:r>
              <a:rPr lang="en-US" sz="4300" dirty="0">
                <a:solidFill>
                  <a:schemeClr val="bg1"/>
                </a:solidFill>
                <a:latin typeface="Arial" panose="020B0604020202020204" pitchFamily="34" charset="0"/>
                <a:cs typeface="Arial" panose="020B0604020202020204" pitchFamily="34" charset="0"/>
              </a:rPr>
              <a:t>would you most likely hear a humpback whale sing?</a:t>
            </a:r>
            <a:r>
              <a:rPr lang="en-US" dirty="0"/>
              <a:t/>
            </a:r>
            <a:br>
              <a:rPr lang="en-US" dirty="0"/>
            </a:b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16807"/>
            <a:ext cx="9144000" cy="3338513"/>
          </a:xfrm>
          <a:prstGeom prst="rect">
            <a:avLst/>
          </a:prstGeom>
        </p:spPr>
      </p:pic>
      <p:sp>
        <p:nvSpPr>
          <p:cNvPr id="5" name="Title 1"/>
          <p:cNvSpPr txBox="1">
            <a:spLocks/>
          </p:cNvSpPr>
          <p:nvPr/>
        </p:nvSpPr>
        <p:spPr>
          <a:xfrm>
            <a:off x="209550" y="5398480"/>
            <a:ext cx="9144000" cy="1750897"/>
          </a:xfrm>
          <a:prstGeom prst="rect">
            <a:avLst/>
          </a:prstGeom>
        </p:spPr>
        <p:txBody>
          <a:bodyPr vert="horz" lIns="91440" tIns="45720" rIns="91440" bIns="45720" numCol="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Hawaiian Islands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Olympic Coast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Monterey Bay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Thunder Bay</a:t>
            </a:r>
          </a:p>
        </p:txBody>
      </p:sp>
      <p:sp>
        <p:nvSpPr>
          <p:cNvPr id="6" name="TextBox 5"/>
          <p:cNvSpPr txBox="1"/>
          <p:nvPr/>
        </p:nvSpPr>
        <p:spPr>
          <a:xfrm>
            <a:off x="8202776" y="5171316"/>
            <a:ext cx="115077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Credit: NOAA</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4-Point Star 6"/>
          <p:cNvSpPr/>
          <p:nvPr/>
        </p:nvSpPr>
        <p:spPr bwMode="auto">
          <a:xfrm>
            <a:off x="2630905" y="3099623"/>
            <a:ext cx="304800" cy="304800"/>
          </a:xfrm>
          <a:prstGeom prst="star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8" name="4-Point Star 7"/>
          <p:cNvSpPr/>
          <p:nvPr/>
        </p:nvSpPr>
        <p:spPr bwMode="auto">
          <a:xfrm>
            <a:off x="3711353" y="1927051"/>
            <a:ext cx="304800" cy="304800"/>
          </a:xfrm>
          <a:prstGeom prst="star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9" name="4-Point Star 8"/>
          <p:cNvSpPr/>
          <p:nvPr/>
        </p:nvSpPr>
        <p:spPr bwMode="auto">
          <a:xfrm>
            <a:off x="3990294" y="2345804"/>
            <a:ext cx="304800" cy="304800"/>
          </a:xfrm>
          <a:prstGeom prst="star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10" name="4-Point Star 9"/>
          <p:cNvSpPr/>
          <p:nvPr/>
        </p:nvSpPr>
        <p:spPr bwMode="auto">
          <a:xfrm>
            <a:off x="5540152" y="1940699"/>
            <a:ext cx="304800" cy="304800"/>
          </a:xfrm>
          <a:prstGeom prst="star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98756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87468" cy="6858594"/>
          </a:xfrm>
          <a:prstGeom prst="rect">
            <a:avLst/>
          </a:prstGeom>
        </p:spPr>
      </p:pic>
      <p:sp>
        <p:nvSpPr>
          <p:cNvPr id="2" name="Title 1"/>
          <p:cNvSpPr>
            <a:spLocks noGrp="1"/>
          </p:cNvSpPr>
          <p:nvPr>
            <p:ph type="title"/>
          </p:nvPr>
        </p:nvSpPr>
        <p:spPr>
          <a:xfrm>
            <a:off x="236483" y="453144"/>
            <a:ext cx="8797157" cy="1325563"/>
          </a:xfrm>
        </p:spPr>
        <p:txBody>
          <a:bodyPr>
            <a:normAutofit fontScale="90000"/>
          </a:bodyPr>
          <a:lstStyle/>
          <a:p>
            <a:r>
              <a:rPr lang="en-US" sz="4300" dirty="0" smtClean="0">
                <a:solidFill>
                  <a:schemeClr val="bg1"/>
                </a:solidFill>
                <a:latin typeface="Arial" panose="020B0604020202020204" pitchFamily="34" charset="0"/>
                <a:cs typeface="Arial" panose="020B0604020202020204" pitchFamily="34" charset="0"/>
              </a:rPr>
              <a:t>Humpback whales are most likely to sing in this sanctuary:</a:t>
            </a:r>
            <a:r>
              <a:rPr lang="en-US" dirty="0"/>
              <a:t/>
            </a:r>
            <a:br>
              <a:rPr lang="en-US" dirty="0"/>
            </a:b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16807"/>
            <a:ext cx="9144000" cy="3338513"/>
          </a:xfrm>
          <a:prstGeom prst="rect">
            <a:avLst/>
          </a:prstGeom>
        </p:spPr>
      </p:pic>
      <p:sp>
        <p:nvSpPr>
          <p:cNvPr id="5" name="Title 1"/>
          <p:cNvSpPr txBox="1">
            <a:spLocks/>
          </p:cNvSpPr>
          <p:nvPr/>
        </p:nvSpPr>
        <p:spPr>
          <a:xfrm>
            <a:off x="236482" y="5083886"/>
            <a:ext cx="9144000" cy="1750897"/>
          </a:xfrm>
          <a:prstGeom prst="rect">
            <a:avLst/>
          </a:prstGeom>
        </p:spPr>
        <p:txBody>
          <a:bodyPr vert="horz" lIns="91440" tIns="45720" rIns="91440" bIns="45720" numCol="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chemeClr val="bg1"/>
                </a:solidFill>
                <a:latin typeface="Arial" panose="020B0604020202020204" pitchFamily="34" charset="0"/>
                <a:cs typeface="Arial" panose="020B0604020202020204" pitchFamily="34" charset="0"/>
              </a:rPr>
              <a:t>A) Hawaiian Islands</a:t>
            </a:r>
          </a:p>
        </p:txBody>
      </p:sp>
      <p:sp>
        <p:nvSpPr>
          <p:cNvPr id="6" name="TextBox 5"/>
          <p:cNvSpPr txBox="1"/>
          <p:nvPr/>
        </p:nvSpPr>
        <p:spPr>
          <a:xfrm>
            <a:off x="8325128" y="5155320"/>
            <a:ext cx="884074" cy="221269"/>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Credit: NOAA</a:t>
            </a:r>
            <a:endParaRPr lang="en-US" sz="800" dirty="0">
              <a:latin typeface="Arial" panose="020B0604020202020204" pitchFamily="34" charset="0"/>
              <a:cs typeface="Arial" panose="020B0604020202020204" pitchFamily="34" charset="0"/>
            </a:endParaRPr>
          </a:p>
        </p:txBody>
      </p:sp>
      <p:sp>
        <p:nvSpPr>
          <p:cNvPr id="7" name="4-Point Star 6"/>
          <p:cNvSpPr/>
          <p:nvPr/>
        </p:nvSpPr>
        <p:spPr bwMode="auto">
          <a:xfrm>
            <a:off x="2630905" y="3099623"/>
            <a:ext cx="304800" cy="304800"/>
          </a:xfrm>
          <a:prstGeom prst="star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36649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565" y="0"/>
            <a:ext cx="9193565" cy="6858594"/>
          </a:xfrm>
          <a:prstGeom prst="rect">
            <a:avLst/>
          </a:prstGeom>
        </p:spPr>
      </p:pic>
      <p:sp>
        <p:nvSpPr>
          <p:cNvPr id="3" name="Content Placeholder 2"/>
          <p:cNvSpPr>
            <a:spLocks noGrp="1"/>
          </p:cNvSpPr>
          <p:nvPr>
            <p:ph idx="1"/>
          </p:nvPr>
        </p:nvSpPr>
        <p:spPr>
          <a:xfrm>
            <a:off x="0" y="1683292"/>
            <a:ext cx="9144000" cy="2624138"/>
          </a:xfrm>
        </p:spPr>
        <p:txBody>
          <a:bodyPr>
            <a:normAutofit fontScale="25000" lnSpcReduction="20000"/>
          </a:bodyPr>
          <a:lstStyle/>
          <a:p>
            <a:pPr marL="0" indent="0" algn="ctr">
              <a:buNone/>
            </a:pPr>
            <a:endParaRPr lang="en-US" sz="6000" dirty="0" smtClean="0">
              <a:solidFill>
                <a:schemeClr val="bg1"/>
              </a:solidFill>
              <a:latin typeface="Arial" panose="020B0604020202020204" pitchFamily="34" charset="0"/>
              <a:cs typeface="Arial" panose="020B0604020202020204" pitchFamily="34" charset="0"/>
            </a:endParaRPr>
          </a:p>
          <a:p>
            <a:pPr marL="0" indent="0" algn="ctr">
              <a:buNone/>
            </a:pPr>
            <a:r>
              <a:rPr lang="en-US" sz="14400" dirty="0">
                <a:solidFill>
                  <a:schemeClr val="bg1"/>
                </a:solidFill>
                <a:latin typeface="Arial" panose="020B0604020202020204" pitchFamily="34" charset="0"/>
                <a:cs typeface="Arial" panose="020B0604020202020204" pitchFamily="34" charset="0"/>
              </a:rPr>
              <a:t>A visual representation of the frequency, </a:t>
            </a:r>
            <a:r>
              <a:rPr lang="en-US" sz="14400" dirty="0" smtClean="0">
                <a:solidFill>
                  <a:schemeClr val="bg1"/>
                </a:solidFill>
                <a:latin typeface="Arial" panose="020B0604020202020204" pitchFamily="34" charset="0"/>
                <a:cs typeface="Arial" panose="020B0604020202020204" pitchFamily="34" charset="0"/>
              </a:rPr>
              <a:t>duration, and </a:t>
            </a:r>
            <a:r>
              <a:rPr lang="en-US" sz="14400" dirty="0">
                <a:solidFill>
                  <a:schemeClr val="bg1"/>
                </a:solidFill>
                <a:latin typeface="Arial" panose="020B0604020202020204" pitchFamily="34" charset="0"/>
                <a:cs typeface="Arial" panose="020B0604020202020204" pitchFamily="34" charset="0"/>
              </a:rPr>
              <a:t>intensity of a sound as it changes through time. </a:t>
            </a:r>
            <a:endParaRPr lang="en-US" sz="14400" dirty="0" smtClean="0">
              <a:solidFill>
                <a:schemeClr val="bg1"/>
              </a:solidFill>
              <a:latin typeface="Arial" panose="020B0604020202020204" pitchFamily="34" charset="0"/>
              <a:cs typeface="Arial" panose="020B0604020202020204" pitchFamily="34" charset="0"/>
            </a:endParaRPr>
          </a:p>
          <a:p>
            <a:pPr marL="0" indent="0" algn="ctr">
              <a:buNone/>
            </a:pPr>
            <a:endParaRPr lang="en-US" sz="14400" dirty="0" smtClean="0">
              <a:solidFill>
                <a:schemeClr val="bg1"/>
              </a:solidFill>
              <a:latin typeface="Arial" panose="020B0604020202020204" pitchFamily="34" charset="0"/>
              <a:cs typeface="Arial" panose="020B0604020202020204" pitchFamily="34" charset="0"/>
            </a:endParaRPr>
          </a:p>
          <a:p>
            <a:pPr marL="0" indent="0" algn="ctr">
              <a:buNone/>
            </a:pPr>
            <a:endParaRPr lang="en-US" sz="14400" dirty="0" smtClean="0">
              <a:solidFill>
                <a:schemeClr val="bg1"/>
              </a:solidFill>
              <a:latin typeface="Arial" panose="020B0604020202020204" pitchFamily="34" charset="0"/>
              <a:cs typeface="Arial" panose="020B0604020202020204" pitchFamily="34" charset="0"/>
            </a:endParaRPr>
          </a:p>
          <a:p>
            <a:pPr marL="0" indent="0" algn="ctr">
              <a:buNone/>
            </a:pPr>
            <a:endParaRPr lang="en-US" sz="14400" dirty="0" smtClean="0">
              <a:solidFill>
                <a:schemeClr val="bg1"/>
              </a:solidFill>
              <a:latin typeface="Arial" panose="020B0604020202020204" pitchFamily="34" charset="0"/>
              <a:cs typeface="Arial" panose="020B0604020202020204" pitchFamily="34" charset="0"/>
            </a:endParaRPr>
          </a:p>
          <a:p>
            <a:pPr marL="0" indent="0" algn="ctr">
              <a:buNone/>
            </a:pPr>
            <a:endParaRPr lang="en-US" sz="14400" dirty="0">
              <a:solidFill>
                <a:schemeClr val="bg1"/>
              </a:solidFill>
              <a:latin typeface="Arial" panose="020B0604020202020204" pitchFamily="34" charset="0"/>
              <a:cs typeface="Arial" panose="020B0604020202020204" pitchFamily="34" charset="0"/>
            </a:endParaRPr>
          </a:p>
          <a:p>
            <a:pPr marL="0" indent="0" algn="ctr">
              <a:buNone/>
            </a:pPr>
            <a:endParaRPr lang="en-US" sz="14400" dirty="0" smtClean="0">
              <a:solidFill>
                <a:schemeClr val="bg1"/>
              </a:solidFill>
              <a:latin typeface="Arial" panose="020B0604020202020204" pitchFamily="34" charset="0"/>
              <a:cs typeface="Arial" panose="020B0604020202020204" pitchFamily="34" charset="0"/>
            </a:endParaRPr>
          </a:p>
          <a:p>
            <a:pPr marL="0" indent="0" algn="ctr">
              <a:buNone/>
            </a:pPr>
            <a:endParaRPr lang="en-US" sz="14400" dirty="0">
              <a:solidFill>
                <a:schemeClr val="bg1"/>
              </a:solidFill>
              <a:latin typeface="Arial" panose="020B0604020202020204" pitchFamily="34" charset="0"/>
              <a:cs typeface="Arial" panose="020B0604020202020204" pitchFamily="34" charset="0"/>
            </a:endParaRPr>
          </a:p>
          <a:p>
            <a:pPr marL="0" indent="0" algn="ctr">
              <a:buNone/>
            </a:pPr>
            <a:r>
              <a:rPr lang="en-US" sz="14400" dirty="0" smtClean="0">
                <a:solidFill>
                  <a:schemeClr val="bg1"/>
                </a:solidFill>
                <a:latin typeface="Arial" panose="020B0604020202020204" pitchFamily="34" charset="0"/>
                <a:cs typeface="Arial" panose="020B0604020202020204" pitchFamily="34" charset="0"/>
              </a:rPr>
              <a:t>Also </a:t>
            </a:r>
            <a:r>
              <a:rPr lang="en-US" sz="14400" dirty="0">
                <a:solidFill>
                  <a:schemeClr val="bg1"/>
                </a:solidFill>
                <a:latin typeface="Arial" panose="020B0604020202020204" pitchFamily="34" charset="0"/>
                <a:cs typeface="Arial" panose="020B0604020202020204" pitchFamily="34" charset="0"/>
              </a:rPr>
              <a:t>called a “voiceprint” or “</a:t>
            </a:r>
            <a:r>
              <a:rPr lang="en-US" sz="14400" dirty="0" err="1">
                <a:solidFill>
                  <a:schemeClr val="bg1"/>
                </a:solidFill>
                <a:latin typeface="Arial" panose="020B0604020202020204" pitchFamily="34" charset="0"/>
                <a:cs typeface="Arial" panose="020B0604020202020204" pitchFamily="34" charset="0"/>
              </a:rPr>
              <a:t>voicegram</a:t>
            </a:r>
            <a:r>
              <a:rPr lang="en-US" sz="14400" dirty="0">
                <a:solidFill>
                  <a:schemeClr val="bg1"/>
                </a:solidFill>
                <a:latin typeface="Arial" panose="020B0604020202020204" pitchFamily="34" charset="0"/>
                <a:cs typeface="Arial" panose="020B0604020202020204" pitchFamily="34" charset="0"/>
              </a:rPr>
              <a:t>.”</a:t>
            </a:r>
          </a:p>
        </p:txBody>
      </p:sp>
      <p:sp>
        <p:nvSpPr>
          <p:cNvPr id="5" name="Title 1"/>
          <p:cNvSpPr txBox="1">
            <a:spLocks/>
          </p:cNvSpPr>
          <p:nvPr/>
        </p:nvSpPr>
        <p:spPr bwMode="auto">
          <a:xfrm>
            <a:off x="-68002" y="262731"/>
            <a:ext cx="9324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pitchFamily="1" charset="-128"/>
              </a:defRPr>
            </a:lvl2pPr>
            <a:lvl3pPr algn="ctr" rtl="0" eaLnBrk="0" fontAlgn="base" hangingPunct="0">
              <a:spcBef>
                <a:spcPct val="0"/>
              </a:spcBef>
              <a:spcAft>
                <a:spcPct val="0"/>
              </a:spcAft>
              <a:defRPr sz="4600">
                <a:solidFill>
                  <a:schemeClr val="bg1"/>
                </a:solidFill>
                <a:latin typeface="Arial" charset="0"/>
                <a:ea typeface="ＭＳ Ｐゴシック" pitchFamily="1" charset="-128"/>
              </a:defRPr>
            </a:lvl3pPr>
            <a:lvl4pPr algn="ctr" rtl="0" eaLnBrk="0" fontAlgn="base" hangingPunct="0">
              <a:spcBef>
                <a:spcPct val="0"/>
              </a:spcBef>
              <a:spcAft>
                <a:spcPct val="0"/>
              </a:spcAft>
              <a:defRPr sz="4600">
                <a:solidFill>
                  <a:schemeClr val="bg1"/>
                </a:solidFill>
                <a:latin typeface="Arial" charset="0"/>
                <a:ea typeface="ＭＳ Ｐゴシック" pitchFamily="1" charset="-128"/>
              </a:defRPr>
            </a:lvl4pPr>
            <a:lvl5pPr algn="ctr" rtl="0" eaLnBrk="0" fontAlgn="base" hangingPunct="0">
              <a:spcBef>
                <a:spcPct val="0"/>
              </a:spcBef>
              <a:spcAft>
                <a:spcPct val="0"/>
              </a:spcAft>
              <a:defRPr sz="4600">
                <a:solidFill>
                  <a:schemeClr val="bg1"/>
                </a:solidFill>
                <a:latin typeface="Arial" charset="0"/>
                <a:ea typeface="ＭＳ Ｐゴシック" pitchFamily="1" charset="-128"/>
              </a:defRPr>
            </a:lvl5pPr>
            <a:lvl6pPr marL="457200" algn="ctr" rtl="0" fontAlgn="base">
              <a:spcBef>
                <a:spcPct val="0"/>
              </a:spcBef>
              <a:spcAft>
                <a:spcPct val="0"/>
              </a:spcAft>
              <a:defRPr sz="4600">
                <a:solidFill>
                  <a:schemeClr val="bg1"/>
                </a:solidFill>
                <a:latin typeface="Arial" charset="0"/>
                <a:ea typeface="ＭＳ Ｐゴシック" pitchFamily="1" charset="-128"/>
              </a:defRPr>
            </a:lvl6pPr>
            <a:lvl7pPr marL="914400" algn="ctr" rtl="0" fontAlgn="base">
              <a:spcBef>
                <a:spcPct val="0"/>
              </a:spcBef>
              <a:spcAft>
                <a:spcPct val="0"/>
              </a:spcAft>
              <a:defRPr sz="4600">
                <a:solidFill>
                  <a:schemeClr val="bg1"/>
                </a:solidFill>
                <a:latin typeface="Arial" charset="0"/>
                <a:ea typeface="ＭＳ Ｐゴシック" pitchFamily="1" charset="-128"/>
              </a:defRPr>
            </a:lvl7pPr>
            <a:lvl8pPr marL="1371600" algn="ctr" rtl="0" fontAlgn="base">
              <a:spcBef>
                <a:spcPct val="0"/>
              </a:spcBef>
              <a:spcAft>
                <a:spcPct val="0"/>
              </a:spcAft>
              <a:defRPr sz="4600">
                <a:solidFill>
                  <a:schemeClr val="bg1"/>
                </a:solidFill>
                <a:latin typeface="Arial" charset="0"/>
                <a:ea typeface="ＭＳ Ｐゴシック" pitchFamily="1" charset="-128"/>
              </a:defRPr>
            </a:lvl8pPr>
            <a:lvl9pPr marL="1828800" algn="ctr" rtl="0" fontAlgn="base">
              <a:spcBef>
                <a:spcPct val="0"/>
              </a:spcBef>
              <a:spcAft>
                <a:spcPct val="0"/>
              </a:spcAft>
              <a:defRPr sz="4600">
                <a:solidFill>
                  <a:schemeClr val="bg1"/>
                </a:solidFill>
                <a:latin typeface="Arial" charset="0"/>
                <a:ea typeface="ＭＳ Ｐゴシック"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0" cap="none" spc="0" normalizeH="0" baseline="0" noProof="0" dirty="0" smtClean="0">
                <a:ln>
                  <a:noFill/>
                </a:ln>
                <a:solidFill>
                  <a:srgbClr val="FFFFFF"/>
                </a:solidFill>
                <a:effectLst/>
                <a:uLnTx/>
                <a:uFillTx/>
                <a:latin typeface="Arial"/>
                <a:ea typeface="ＭＳ Ｐゴシック"/>
                <a:cs typeface="+mj-cs"/>
              </a:rPr>
              <a:t>Spectrogram</a:t>
            </a:r>
          </a:p>
        </p:txBody>
      </p:sp>
      <p:pic>
        <p:nvPicPr>
          <p:cNvPr id="2" name="Picture 1"/>
          <p:cNvPicPr>
            <a:picLocks noChangeAspect="1"/>
          </p:cNvPicPr>
          <p:nvPr/>
        </p:nvPicPr>
        <p:blipFill>
          <a:blip r:embed="rId4"/>
          <a:stretch>
            <a:fillRect/>
          </a:stretch>
        </p:blipFill>
        <p:spPr>
          <a:xfrm>
            <a:off x="2666269" y="3429297"/>
            <a:ext cx="3761896" cy="2746839"/>
          </a:xfrm>
          <a:prstGeom prst="rect">
            <a:avLst/>
          </a:prstGeom>
        </p:spPr>
      </p:pic>
    </p:spTree>
    <p:extLst>
      <p:ext uri="{BB962C8B-B14F-4D97-AF65-F5344CB8AC3E}">
        <p14:creationId xmlns:p14="http://schemas.microsoft.com/office/powerpoint/2010/main" val="1884350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1734" y="-297"/>
            <a:ext cx="9187468" cy="6858594"/>
          </a:xfrm>
          <a:prstGeom prst="rect">
            <a:avLst/>
          </a:prstGeom>
        </p:spPr>
      </p:pic>
      <p:sp>
        <p:nvSpPr>
          <p:cNvPr id="2" name="Title 1"/>
          <p:cNvSpPr>
            <a:spLocks noGrp="1"/>
          </p:cNvSpPr>
          <p:nvPr>
            <p:ph type="title"/>
          </p:nvPr>
        </p:nvSpPr>
        <p:spPr/>
        <p:txBody>
          <a:bodyPr/>
          <a:lstStyle/>
          <a:p>
            <a:pPr algn="ctr"/>
            <a:r>
              <a:rPr lang="en-US" b="1" dirty="0" smtClean="0">
                <a:solidFill>
                  <a:schemeClr val="bg1"/>
                </a:solidFill>
              </a:rPr>
              <a:t>VIDEO!</a:t>
            </a:r>
            <a:endParaRPr lang="en-US" b="1" dirty="0">
              <a:solidFill>
                <a:schemeClr val="bg1"/>
              </a:solidFill>
            </a:endParaRPr>
          </a:p>
        </p:txBody>
      </p:sp>
      <p:sp>
        <p:nvSpPr>
          <p:cNvPr id="3" name="TextBox 2"/>
          <p:cNvSpPr txBox="1"/>
          <p:nvPr/>
        </p:nvSpPr>
        <p:spPr>
          <a:xfrm>
            <a:off x="-21734" y="5904190"/>
            <a:ext cx="9187468" cy="861774"/>
          </a:xfrm>
          <a:prstGeom prst="rect">
            <a:avLst/>
          </a:prstGeom>
          <a:noFill/>
        </p:spPr>
        <p:txBody>
          <a:bodyPr wrap="square" rtlCol="0">
            <a:spAutoFit/>
          </a:bodyPr>
          <a:lstStyle/>
          <a:p>
            <a:pPr algn="ctr"/>
            <a:r>
              <a:rPr lang="en-US" sz="3200" dirty="0">
                <a:solidFill>
                  <a:schemeClr val="bg1"/>
                </a:solidFill>
              </a:rPr>
              <a:t>Whale Songs and AI, for everyone to explore</a:t>
            </a:r>
          </a:p>
          <a:p>
            <a:pPr algn="ctr"/>
            <a:r>
              <a:rPr lang="en-US" dirty="0" smtClean="0">
                <a:solidFill>
                  <a:schemeClr val="bg1"/>
                </a:solidFill>
              </a:rPr>
              <a:t>https</a:t>
            </a:r>
            <a:r>
              <a:rPr lang="en-US" dirty="0">
                <a:solidFill>
                  <a:schemeClr val="bg1"/>
                </a:solidFill>
              </a:rPr>
              <a:t>://www.youtube.com/watch?v=JE3-LkMqBfM&amp;feature=youtu.be</a:t>
            </a:r>
          </a:p>
        </p:txBody>
      </p:sp>
      <p:pic>
        <p:nvPicPr>
          <p:cNvPr id="6" name="JE3-LkMqBfM"/>
          <p:cNvPicPr>
            <a:picLocks noGrp="1" noRot="1" noChangeAspect="1"/>
          </p:cNvPicPr>
          <p:nvPr>
            <p:ph idx="1"/>
            <a:videoFile r:link="rId1"/>
          </p:nvPr>
        </p:nvPicPr>
        <p:blipFill>
          <a:blip r:embed="rId5"/>
          <a:stretch>
            <a:fillRect/>
          </a:stretch>
        </p:blipFill>
        <p:spPr>
          <a:xfrm>
            <a:off x="1020109" y="1799501"/>
            <a:ext cx="7103782" cy="3995877"/>
          </a:xfrm>
          <a:prstGeom prst="rect">
            <a:avLst/>
          </a:prstGeom>
        </p:spPr>
      </p:pic>
    </p:spTree>
    <p:extLst>
      <p:ext uri="{BB962C8B-B14F-4D97-AF65-F5344CB8AC3E}">
        <p14:creationId xmlns:p14="http://schemas.microsoft.com/office/powerpoint/2010/main" val="2321588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49565" y="0"/>
            <a:ext cx="9193565" cy="6858594"/>
          </a:xfrm>
          <a:prstGeom prst="rect">
            <a:avLst/>
          </a:prstGeom>
        </p:spPr>
      </p:pic>
      <p:sp>
        <p:nvSpPr>
          <p:cNvPr id="2" name="Title 1"/>
          <p:cNvSpPr>
            <a:spLocks noGrp="1"/>
          </p:cNvSpPr>
          <p:nvPr>
            <p:ph type="title"/>
          </p:nvPr>
        </p:nvSpPr>
        <p:spPr/>
        <p:txBody>
          <a:bodyPr/>
          <a:lstStyle/>
          <a:p>
            <a:pPr algn="ctr"/>
            <a:r>
              <a:rPr lang="en-US" b="1" dirty="0" smtClean="0">
                <a:solidFill>
                  <a:schemeClr val="bg1"/>
                </a:solidFill>
              </a:rPr>
              <a:t>Spectrograms</a:t>
            </a:r>
            <a:endParaRPr lang="en-US" b="1" dirty="0">
              <a:solidFill>
                <a:schemeClr val="bg1"/>
              </a:solidFill>
            </a:endParaRPr>
          </a:p>
        </p:txBody>
      </p:sp>
      <p:pic>
        <p:nvPicPr>
          <p:cNvPr id="5" name="Humpback Whale Harmon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4783" y="0"/>
            <a:ext cx="9144000" cy="6858000"/>
          </a:xfrm>
        </p:spPr>
      </p:pic>
      <p:sp>
        <p:nvSpPr>
          <p:cNvPr id="7" name="Rectangle 6"/>
          <p:cNvSpPr/>
          <p:nvPr/>
        </p:nvSpPr>
        <p:spPr>
          <a:xfrm>
            <a:off x="1398977" y="661492"/>
            <a:ext cx="5171609"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Humpback Whale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p:cNvSpPr txBox="1"/>
          <p:nvPr/>
        </p:nvSpPr>
        <p:spPr>
          <a:xfrm>
            <a:off x="5290167" y="6589227"/>
            <a:ext cx="7658100" cy="246221"/>
          </a:xfrm>
          <a:prstGeom prst="rect">
            <a:avLst/>
          </a:prstGeom>
          <a:noFill/>
        </p:spPr>
        <p:txBody>
          <a:bodyPr wrap="square" rtlCol="0">
            <a:spAutoFit/>
          </a:bodyPr>
          <a:lstStyle/>
          <a:p>
            <a:r>
              <a:rPr lang="en-US" sz="1000" dirty="0" smtClean="0"/>
              <a:t> </a:t>
            </a:r>
            <a:r>
              <a:rPr lang="en-US" sz="1000" dirty="0">
                <a:hlinkClick r:id="rId7"/>
              </a:rPr>
              <a:t>https://www.openschool.bc.ca/shouting_whales/lessons/index.html#D</a:t>
            </a:r>
            <a:endParaRPr lang="en-US" sz="1000" dirty="0"/>
          </a:p>
        </p:txBody>
      </p:sp>
      <p:pic>
        <p:nvPicPr>
          <p:cNvPr id="6" name="Picture 5"/>
          <p:cNvPicPr>
            <a:picLocks noChangeAspect="1"/>
          </p:cNvPicPr>
          <p:nvPr/>
        </p:nvPicPr>
        <p:blipFill>
          <a:blip r:embed="rId8"/>
          <a:stretch>
            <a:fillRect/>
          </a:stretch>
        </p:blipFill>
        <p:spPr>
          <a:xfrm rot="603416">
            <a:off x="6153921" y="653130"/>
            <a:ext cx="2286990" cy="1337594"/>
          </a:xfrm>
          <a:prstGeom prst="rect">
            <a:avLst/>
          </a:prstGeom>
        </p:spPr>
      </p:pic>
    </p:spTree>
    <p:extLst>
      <p:ext uri="{BB962C8B-B14F-4D97-AF65-F5344CB8AC3E}">
        <p14:creationId xmlns:p14="http://schemas.microsoft.com/office/powerpoint/2010/main" val="3174321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iggs Killer Wha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8822"/>
            <a:ext cx="9142557" cy="6886822"/>
          </a:xfrm>
          <a:prstGeom prst="rect">
            <a:avLst/>
          </a:prstGeom>
        </p:spPr>
      </p:pic>
      <p:sp>
        <p:nvSpPr>
          <p:cNvPr id="5" name="Rectangle 4"/>
          <p:cNvSpPr/>
          <p:nvPr/>
        </p:nvSpPr>
        <p:spPr>
          <a:xfrm>
            <a:off x="3705115" y="458887"/>
            <a:ext cx="1517339" cy="923330"/>
          </a:xfrm>
          <a:prstGeom prst="rect">
            <a:avLst/>
          </a:prstGeom>
          <a:noFill/>
        </p:spPr>
        <p:txBody>
          <a:bodyPr wrap="none" lIns="91440" tIns="45720" rIns="91440" bIns="45720">
            <a:spAutoFit/>
          </a:bodyPr>
          <a:lstStyle/>
          <a:p>
            <a:pPr algn="ctr"/>
            <a:r>
              <a:rPr lang="en-US" sz="5400" cap="none" spc="0" dirty="0" smtClean="0">
                <a:ln w="0"/>
                <a:solidFill>
                  <a:schemeClr val="accent1"/>
                </a:solidFill>
                <a:effectLst>
                  <a:outerShdw blurRad="38100" dist="25400" dir="5400000" algn="ctr" rotWithShape="0">
                    <a:srgbClr val="6E747A">
                      <a:alpha val="43000"/>
                    </a:srgbClr>
                  </a:outerShdw>
                </a:effectLst>
              </a:rPr>
              <a:t>Orca</a:t>
            </a:r>
            <a:endParaRPr lang="en-US" sz="5400" cap="none" spc="0" dirty="0">
              <a:ln w="0"/>
              <a:solidFill>
                <a:schemeClr val="accent1"/>
              </a:solidFill>
              <a:effectLst>
                <a:outerShdw blurRad="38100" dist="25400" dir="5400000" algn="ctr" rotWithShape="0">
                  <a:srgbClr val="6E747A">
                    <a:alpha val="43000"/>
                  </a:srgbClr>
                </a:outerShdw>
              </a:effectLst>
            </a:endParaRPr>
          </a:p>
        </p:txBody>
      </p:sp>
      <p:pic>
        <p:nvPicPr>
          <p:cNvPr id="6" name="Picture 5"/>
          <p:cNvPicPr>
            <a:picLocks noChangeAspect="1"/>
          </p:cNvPicPr>
          <p:nvPr/>
        </p:nvPicPr>
        <p:blipFill>
          <a:blip r:embed="rId6"/>
          <a:stretch>
            <a:fillRect/>
          </a:stretch>
        </p:blipFill>
        <p:spPr>
          <a:xfrm>
            <a:off x="3925965" y="673472"/>
            <a:ext cx="2455786" cy="1632199"/>
          </a:xfrm>
          <a:prstGeom prst="rect">
            <a:avLst/>
          </a:prstGeom>
        </p:spPr>
      </p:pic>
    </p:spTree>
    <p:extLst>
      <p:ext uri="{BB962C8B-B14F-4D97-AF65-F5344CB8AC3E}">
        <p14:creationId xmlns:p14="http://schemas.microsoft.com/office/powerpoint/2010/main" val="4165718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umpback and Sperm Whale Spectrogra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1868" y="0"/>
            <a:ext cx="9385868" cy="6858000"/>
          </a:xfrm>
        </p:spPr>
      </p:pic>
      <p:sp>
        <p:nvSpPr>
          <p:cNvPr id="5" name="Rectangle 4"/>
          <p:cNvSpPr/>
          <p:nvPr/>
        </p:nvSpPr>
        <p:spPr>
          <a:xfrm>
            <a:off x="1041070" y="541866"/>
            <a:ext cx="7061860" cy="2585323"/>
          </a:xfrm>
          <a:prstGeom prst="rect">
            <a:avLst/>
          </a:prstGeom>
          <a:noFill/>
        </p:spPr>
        <p:txBody>
          <a:bodyPr wrap="square" lIns="91440" tIns="45720" rIns="91440" bIns="45720">
            <a:spAutoFit/>
          </a:bodyPr>
          <a:lstStyle/>
          <a:p>
            <a:pPr algn="ctr"/>
            <a:r>
              <a:rPr lang="en-US" sz="5400" b="0" cap="none" spc="0" dirty="0" smtClean="0">
                <a:ln w="0"/>
                <a:solidFill>
                  <a:schemeClr val="bg1"/>
                </a:solidFill>
                <a:effectLst>
                  <a:outerShdw blurRad="38100" dist="25400" dir="5400000" algn="ctr" rotWithShape="0">
                    <a:srgbClr val="6E747A">
                      <a:alpha val="43000"/>
                    </a:srgbClr>
                  </a:outerShdw>
                </a:effectLst>
              </a:rPr>
              <a:t>How many whales </a:t>
            </a:r>
            <a:r>
              <a:rPr lang="en-US" sz="5400" dirty="0" smtClean="0">
                <a:ln w="0"/>
                <a:solidFill>
                  <a:schemeClr val="bg1"/>
                </a:solidFill>
                <a:effectLst>
                  <a:outerShdw blurRad="38100" dist="25400" dir="5400000" algn="ctr" rotWithShape="0">
                    <a:srgbClr val="6E747A">
                      <a:alpha val="43000"/>
                    </a:srgbClr>
                  </a:outerShdw>
                </a:effectLst>
              </a:rPr>
              <a:t>were</a:t>
            </a:r>
            <a:r>
              <a:rPr lang="en-US" sz="5400" b="0" cap="none" spc="0" dirty="0" smtClean="0">
                <a:ln w="0"/>
                <a:solidFill>
                  <a:schemeClr val="bg1"/>
                </a:solidFill>
                <a:effectLst>
                  <a:outerShdw blurRad="38100" dist="25400" dir="5400000" algn="ctr" rotWithShape="0">
                    <a:srgbClr val="6E747A">
                      <a:alpha val="43000"/>
                    </a:srgbClr>
                  </a:outerShdw>
                </a:effectLst>
              </a:rPr>
              <a:t> recorded for this spectrogram? </a:t>
            </a:r>
            <a:endParaRPr lang="en-US" sz="5400" b="0" cap="none" spc="0" dirty="0">
              <a:ln w="0"/>
              <a:solidFill>
                <a:schemeClr val="bg1"/>
              </a:solidFill>
              <a:effectLst>
                <a:outerShdw blurRad="38100" dist="25400" dir="5400000" algn="ctr" rotWithShape="0">
                  <a:srgbClr val="6E747A">
                    <a:alpha val="43000"/>
                  </a:srgbClr>
                </a:outerShdw>
              </a:effectLst>
            </a:endParaRPr>
          </a:p>
        </p:txBody>
      </p:sp>
      <p:sp>
        <p:nvSpPr>
          <p:cNvPr id="6" name="Title 1"/>
          <p:cNvSpPr txBox="1">
            <a:spLocks/>
          </p:cNvSpPr>
          <p:nvPr/>
        </p:nvSpPr>
        <p:spPr>
          <a:xfrm>
            <a:off x="1466850" y="3127189"/>
            <a:ext cx="3105150" cy="1750897"/>
          </a:xfrm>
          <a:prstGeom prst="rect">
            <a:avLst/>
          </a:prstGeom>
        </p:spPr>
        <p:txBody>
          <a:bodyPr vert="horz" lIns="91440" tIns="45720" rIns="91440" bIns="45720" numCol="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82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umpback and Sperm Whale Spectrogra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1868" y="0"/>
            <a:ext cx="9385868" cy="6858000"/>
          </a:xfrm>
        </p:spPr>
      </p:pic>
      <p:sp>
        <p:nvSpPr>
          <p:cNvPr id="6" name="Rectangle 5"/>
          <p:cNvSpPr/>
          <p:nvPr/>
        </p:nvSpPr>
        <p:spPr>
          <a:xfrm>
            <a:off x="1041070" y="541866"/>
            <a:ext cx="7061860" cy="1754326"/>
          </a:xfrm>
          <a:prstGeom prst="rect">
            <a:avLst/>
          </a:prstGeom>
          <a:noFill/>
        </p:spPr>
        <p:txBody>
          <a:bodyPr wrap="square" lIns="91440" tIns="45720" rIns="91440" bIns="45720">
            <a:spAutoFit/>
          </a:bodyPr>
          <a:lstStyle/>
          <a:p>
            <a:pPr algn="ctr"/>
            <a:r>
              <a:rPr lang="en-US" sz="5400" b="0" cap="none" spc="0" dirty="0" smtClean="0">
                <a:ln w="0"/>
                <a:solidFill>
                  <a:schemeClr val="bg1"/>
                </a:solidFill>
                <a:effectLst>
                  <a:outerShdw blurRad="38100" dist="25400" dir="5400000" algn="ctr" rotWithShape="0">
                    <a:srgbClr val="6E747A">
                      <a:alpha val="43000"/>
                    </a:srgbClr>
                  </a:outerShdw>
                </a:effectLst>
              </a:rPr>
              <a:t>Humpback and sperm whales</a:t>
            </a:r>
            <a:endParaRPr lang="en-US" sz="5400" b="0"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17507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49565" y="0"/>
            <a:ext cx="9193565" cy="6858594"/>
          </a:xfrm>
          <a:prstGeom prst="rect">
            <a:avLst/>
          </a:prstGeom>
        </p:spPr>
      </p:pic>
      <p:sp>
        <p:nvSpPr>
          <p:cNvPr id="2" name="Title 1"/>
          <p:cNvSpPr>
            <a:spLocks noGrp="1"/>
          </p:cNvSpPr>
          <p:nvPr>
            <p:ph type="title"/>
          </p:nvPr>
        </p:nvSpPr>
        <p:spPr>
          <a:xfrm>
            <a:off x="-49565" y="365126"/>
            <a:ext cx="9193565"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Orcas</a:t>
            </a:r>
            <a:endParaRPr lang="en-US" sz="4000" dirty="0">
              <a:solidFill>
                <a:schemeClr val="bg1"/>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4736" y="1852008"/>
            <a:ext cx="9074527" cy="3970106"/>
          </a:xfrm>
        </p:spPr>
      </p:pic>
      <p:pic>
        <p:nvPicPr>
          <p:cNvPr id="6" name="killer-wha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850" y="6035554"/>
            <a:ext cx="609600" cy="609600"/>
          </a:xfrm>
          <a:prstGeom prst="rect">
            <a:avLst/>
          </a:prstGeom>
        </p:spPr>
      </p:pic>
      <p:pic>
        <p:nvPicPr>
          <p:cNvPr id="3" name="Picture 2"/>
          <p:cNvPicPr>
            <a:picLocks noChangeAspect="1"/>
          </p:cNvPicPr>
          <p:nvPr/>
        </p:nvPicPr>
        <p:blipFill>
          <a:blip r:embed="rId8"/>
          <a:stretch>
            <a:fillRect/>
          </a:stretch>
        </p:blipFill>
        <p:spPr>
          <a:xfrm>
            <a:off x="628650" y="-141557"/>
            <a:ext cx="2999492" cy="1993565"/>
          </a:xfrm>
          <a:prstGeom prst="rect">
            <a:avLst/>
          </a:prstGeom>
        </p:spPr>
      </p:pic>
    </p:spTree>
    <p:extLst>
      <p:ext uri="{BB962C8B-B14F-4D97-AF65-F5344CB8AC3E}">
        <p14:creationId xmlns:p14="http://schemas.microsoft.com/office/powerpoint/2010/main" val="1683210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4"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49565" y="0"/>
            <a:ext cx="9193565" cy="6858594"/>
          </a:xfrm>
          <a:prstGeom prst="rect">
            <a:avLst/>
          </a:prstGeom>
        </p:spPr>
      </p:pic>
      <p:sp>
        <p:nvSpPr>
          <p:cNvPr id="2" name="Title 1"/>
          <p:cNvSpPr>
            <a:spLocks noGrp="1"/>
          </p:cNvSpPr>
          <p:nvPr>
            <p:ph type="title"/>
          </p:nvPr>
        </p:nvSpPr>
        <p:spPr>
          <a:xfrm>
            <a:off x="-49565" y="365126"/>
            <a:ext cx="9193565"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Humpback Whales</a:t>
            </a:r>
            <a:endParaRPr lang="en-US" sz="4000" dirty="0">
              <a:solidFill>
                <a:schemeClr val="bg1"/>
              </a:solidFill>
              <a:latin typeface="Arial" panose="020B0604020202020204" pitchFamily="34" charset="0"/>
              <a:cs typeface="Arial" panose="020B0604020202020204" pitchFamily="34" charset="0"/>
            </a:endParaRPr>
          </a:p>
        </p:txBody>
      </p:sp>
      <p:pic>
        <p:nvPicPr>
          <p:cNvPr id="6" name="humpback-whale sound for Spectrogram">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323850" y="6048471"/>
            <a:ext cx="609600" cy="609600"/>
          </a:xfrm>
        </p:spPr>
      </p:pic>
      <p:pic>
        <p:nvPicPr>
          <p:cNvPr id="5" name="Picture 4"/>
          <p:cNvPicPr>
            <a:picLocks noChangeAspect="1"/>
          </p:cNvPicPr>
          <p:nvPr/>
        </p:nvPicPr>
        <p:blipFill>
          <a:blip r:embed="rId7"/>
          <a:stretch>
            <a:fillRect/>
          </a:stretch>
        </p:blipFill>
        <p:spPr>
          <a:xfrm>
            <a:off x="1566854" y="1860743"/>
            <a:ext cx="6302298" cy="4602256"/>
          </a:xfrm>
          <a:prstGeom prst="rect">
            <a:avLst/>
          </a:prstGeom>
        </p:spPr>
      </p:pic>
      <p:pic>
        <p:nvPicPr>
          <p:cNvPr id="3" name="Picture 2"/>
          <p:cNvPicPr>
            <a:picLocks noChangeAspect="1"/>
          </p:cNvPicPr>
          <p:nvPr/>
        </p:nvPicPr>
        <p:blipFill>
          <a:blip r:embed="rId8"/>
          <a:stretch>
            <a:fillRect/>
          </a:stretch>
        </p:blipFill>
        <p:spPr>
          <a:xfrm rot="631955">
            <a:off x="5661833" y="117934"/>
            <a:ext cx="3091699" cy="1386893"/>
          </a:xfrm>
          <a:prstGeom prst="rect">
            <a:avLst/>
          </a:prstGeom>
        </p:spPr>
      </p:pic>
    </p:spTree>
    <p:extLst>
      <p:ext uri="{BB962C8B-B14F-4D97-AF65-F5344CB8AC3E}">
        <p14:creationId xmlns:p14="http://schemas.microsoft.com/office/powerpoint/2010/main" val="471063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24"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0" descr="TitleSlide_V2_Sans_Everyt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5193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5"/>
          <p:cNvSpPr txBox="1">
            <a:spLocks noChangeArrowheads="1"/>
          </p:cNvSpPr>
          <p:nvPr/>
        </p:nvSpPr>
        <p:spPr bwMode="auto">
          <a:xfrm>
            <a:off x="0" y="1545527"/>
            <a:ext cx="9148763" cy="4001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lvl="0" algn="ctr" defTabSz="914400" eaLnBrk="0" fontAlgn="base" hangingPunct="0">
              <a:spcBef>
                <a:spcPct val="50000"/>
              </a:spcBef>
              <a:spcAft>
                <a:spcPct val="0"/>
              </a:spcAft>
              <a:buNone/>
            </a:pPr>
            <a:r>
              <a:rPr lang="en-US" altLang="en-US" sz="4400" dirty="0">
                <a:solidFill>
                  <a:srgbClr val="FFFFFF"/>
                </a:solidFill>
              </a:rPr>
              <a:t>Sanctuary </a:t>
            </a:r>
            <a:r>
              <a:rPr lang="en-US" altLang="en-US" sz="4400" dirty="0" smtClean="0">
                <a:solidFill>
                  <a:srgbClr val="FFFFFF"/>
                </a:solidFill>
              </a:rPr>
              <a:t>Splash! </a:t>
            </a:r>
          </a:p>
          <a:p>
            <a:pPr lvl="0" algn="ctr" defTabSz="914400" eaLnBrk="0" fontAlgn="base" hangingPunct="0">
              <a:spcBef>
                <a:spcPct val="50000"/>
              </a:spcBef>
              <a:spcAft>
                <a:spcPct val="0"/>
              </a:spcAft>
              <a:buNone/>
            </a:pPr>
            <a:r>
              <a:rPr lang="en-US" altLang="en-US" sz="4400" noProof="0" dirty="0" smtClean="0">
                <a:solidFill>
                  <a:srgbClr val="FFFFFF"/>
                </a:solidFill>
              </a:rPr>
              <a:t>Acoustics of Humpback Whales</a:t>
            </a:r>
          </a:p>
          <a:p>
            <a:pPr lvl="0" algn="ctr" defTabSz="914400" eaLnBrk="0" fontAlgn="base" hangingPunct="0">
              <a:spcBef>
                <a:spcPct val="50000"/>
              </a:spcBef>
              <a:spcAft>
                <a:spcPct val="0"/>
              </a:spcAft>
              <a:buNone/>
            </a:pPr>
            <a:endParaRPr kumimoji="0" lang="en-US" altLang="en-US" sz="4000" b="0" i="0" u="none" strike="noStrike" kern="1200" cap="none" spc="0" normalizeH="0" baseline="0" dirty="0">
              <a:ln>
                <a:noFill/>
              </a:ln>
              <a:solidFill>
                <a:srgbClr val="FFFFFF"/>
              </a:solidFill>
              <a:effectLst/>
              <a:uLnTx/>
              <a:uFillTx/>
              <a:latin typeface="Arial" panose="020B0604020202020204" pitchFamily="34" charset="0"/>
              <a:ea typeface="MS PGothic" panose="020B0600070205080204" pitchFamily="34" charset="-128"/>
              <a:cs typeface="+mn-cs"/>
            </a:endParaRPr>
          </a:p>
          <a:p>
            <a:pPr lvl="0" algn="ctr" defTabSz="914400" eaLnBrk="0" fontAlgn="base" hangingPunct="0">
              <a:spcBef>
                <a:spcPct val="50000"/>
              </a:spcBef>
              <a:spcAft>
                <a:spcPct val="0"/>
              </a:spcAft>
              <a:buNone/>
            </a:pPr>
            <a:r>
              <a:rPr lang="en-US" altLang="en-US" sz="2800" dirty="0" smtClean="0">
                <a:solidFill>
                  <a:srgbClr val="FFFFFF"/>
                </a:solidFill>
              </a:rPr>
              <a:t>Developed b</a:t>
            </a:r>
            <a:r>
              <a:rPr kumimoji="0" lang="en-US" alt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cs typeface="+mn-cs"/>
              </a:rPr>
              <a:t>y:</a:t>
            </a:r>
            <a:endParaRPr kumimoji="0" lang="en-US" altLang="en-US" sz="1800" b="0" i="0" u="none" strike="noStrike" kern="1200" cap="none" spc="0" normalizeH="0" baseline="0" noProof="0" dirty="0" smtClean="0">
              <a:ln>
                <a:noFill/>
              </a:ln>
              <a:solidFill>
                <a:srgbClr val="FFFFFF"/>
              </a:solidFill>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spcBef>
                <a:spcPct val="50000"/>
              </a:spcBef>
              <a:spcAft>
                <a:spcPct val="0"/>
              </a:spcAft>
              <a:buClrTx/>
              <a:buSzTx/>
              <a:buFontTx/>
              <a:buNone/>
              <a:tabLst/>
              <a:defRPr/>
            </a:pPr>
            <a:r>
              <a:rPr lang="en-US" altLang="en-US" sz="2800" dirty="0" smtClean="0">
                <a:solidFill>
                  <a:srgbClr val="FFFFFF"/>
                </a:solidFill>
              </a:rPr>
              <a:t>Olympic Coast National Marine Sanctuary</a:t>
            </a:r>
            <a:endParaRPr kumimoji="0" lang="en-US" altLang="en-US" sz="28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5" name="Picture 4"/>
          <p:cNvPicPr>
            <a:picLocks noChangeAspect="1"/>
          </p:cNvPicPr>
          <p:nvPr/>
        </p:nvPicPr>
        <p:blipFill>
          <a:blip r:embed="rId4"/>
          <a:stretch>
            <a:fillRect/>
          </a:stretch>
        </p:blipFill>
        <p:spPr>
          <a:xfrm flipH="1">
            <a:off x="198392" y="3218157"/>
            <a:ext cx="3762752" cy="1932222"/>
          </a:xfrm>
          <a:prstGeom prst="rect">
            <a:avLst/>
          </a:prstGeom>
        </p:spPr>
      </p:pic>
    </p:spTree>
    <p:extLst>
      <p:ext uri="{BB962C8B-B14F-4D97-AF65-F5344CB8AC3E}">
        <p14:creationId xmlns:p14="http://schemas.microsoft.com/office/powerpoint/2010/main" val="39581571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594"/>
            <a:ext cx="9193565" cy="6858594"/>
          </a:xfrm>
          <a:prstGeom prst="rect">
            <a:avLst/>
          </a:prstGeom>
        </p:spPr>
      </p:pic>
      <p:sp>
        <p:nvSpPr>
          <p:cNvPr id="2" name="Title 1"/>
          <p:cNvSpPr>
            <a:spLocks noGrp="1"/>
          </p:cNvSpPr>
          <p:nvPr>
            <p:ph type="title"/>
          </p:nvPr>
        </p:nvSpPr>
        <p:spPr>
          <a:xfrm>
            <a:off x="-49565" y="365126"/>
            <a:ext cx="9193565"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Match the sound to the spectrogram!</a:t>
            </a:r>
            <a:endParaRPr lang="en-US" sz="4000" dirty="0">
              <a:solidFill>
                <a:schemeClr val="bg1"/>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12067" y="4177817"/>
            <a:ext cx="3448894" cy="2525083"/>
          </a:xfrm>
        </p:spPr>
      </p:pic>
      <p:pic>
        <p:nvPicPr>
          <p:cNvPr id="6" name="north-atlantic-right-wha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87486" y="2403068"/>
            <a:ext cx="609600" cy="609600"/>
          </a:xfrm>
          <a:prstGeom prst="rect">
            <a:avLst/>
          </a:prstGeom>
        </p:spPr>
      </p:pic>
      <p:sp>
        <p:nvSpPr>
          <p:cNvPr id="7" name="TextBox 6"/>
          <p:cNvSpPr txBox="1"/>
          <p:nvPr/>
        </p:nvSpPr>
        <p:spPr>
          <a:xfrm>
            <a:off x="4160961" y="6566219"/>
            <a:ext cx="7658100"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Citation: NOAA</a:t>
            </a:r>
            <a:endParaRPr lang="en-US" sz="800" dirty="0">
              <a:latin typeface="Arial" panose="020B0604020202020204" pitchFamily="34" charset="0"/>
              <a:cs typeface="Arial" panose="020B0604020202020204" pitchFamily="34" charset="0"/>
            </a:endParaRPr>
          </a:p>
        </p:txBody>
      </p:sp>
      <p:sp>
        <p:nvSpPr>
          <p:cNvPr id="8" name="Title 1"/>
          <p:cNvSpPr txBox="1">
            <a:spLocks/>
          </p:cNvSpPr>
          <p:nvPr/>
        </p:nvSpPr>
        <p:spPr>
          <a:xfrm>
            <a:off x="-16227" y="4271288"/>
            <a:ext cx="896321" cy="868193"/>
          </a:xfrm>
          <a:prstGeom prst="rect">
            <a:avLst/>
          </a:prstGeom>
        </p:spPr>
        <p:txBody>
          <a:bodyPr vert="horz" lIns="91440" tIns="45720" rIns="91440" bIns="45720" numCol="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chemeClr val="bg1"/>
                </a:solidFill>
                <a:latin typeface="Arial" panose="020B0604020202020204" pitchFamily="34" charset="0"/>
                <a:cs typeface="Arial" panose="020B0604020202020204" pitchFamily="34" charset="0"/>
              </a:rPr>
              <a:t>A)</a:t>
            </a:r>
          </a:p>
          <a:p>
            <a:endParaRPr lang="en-US" sz="3600" dirty="0" smtClean="0">
              <a:solidFill>
                <a:schemeClr val="bg1"/>
              </a:solidFill>
              <a:latin typeface="Arial" panose="020B0604020202020204" pitchFamily="34" charset="0"/>
              <a:cs typeface="Arial" panose="020B0604020202020204" pitchFamily="34" charset="0"/>
            </a:endParaRPr>
          </a:p>
        </p:txBody>
      </p:sp>
      <p:sp>
        <p:nvSpPr>
          <p:cNvPr id="9" name="Title 1"/>
          <p:cNvSpPr txBox="1">
            <a:spLocks/>
          </p:cNvSpPr>
          <p:nvPr/>
        </p:nvSpPr>
        <p:spPr>
          <a:xfrm>
            <a:off x="4392286" y="4271287"/>
            <a:ext cx="896321" cy="868193"/>
          </a:xfrm>
          <a:prstGeom prst="rect">
            <a:avLst/>
          </a:prstGeom>
        </p:spPr>
        <p:txBody>
          <a:bodyPr vert="horz" lIns="91440" tIns="45720" rIns="91440" bIns="45720" numCol="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B</a:t>
            </a:r>
            <a:r>
              <a:rPr lang="en-US" sz="3600" dirty="0" smtClean="0">
                <a:solidFill>
                  <a:schemeClr val="bg1"/>
                </a:solidFill>
                <a:latin typeface="Arial" panose="020B0604020202020204" pitchFamily="34" charset="0"/>
                <a:cs typeface="Arial" panose="020B0604020202020204" pitchFamily="34" charset="0"/>
              </a:rPr>
              <a:t>)</a:t>
            </a:r>
          </a:p>
          <a:p>
            <a:endParaRPr lang="en-US" sz="3600" dirty="0" smtClean="0">
              <a:solidFill>
                <a:schemeClr val="bg1"/>
              </a:solidFill>
              <a:latin typeface="Arial" panose="020B0604020202020204" pitchFamily="34" charset="0"/>
              <a:cs typeface="Arial" panose="020B0604020202020204" pitchFamily="34" charset="0"/>
            </a:endParaRPr>
          </a:p>
        </p:txBody>
      </p:sp>
      <p:pic>
        <p:nvPicPr>
          <p:cNvPr id="10" name="Content Placeholder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4453" y="4177816"/>
            <a:ext cx="3808879" cy="2525083"/>
          </a:xfrm>
          <a:prstGeom prst="rect">
            <a:avLst/>
          </a:prstGeom>
        </p:spPr>
      </p:pic>
    </p:spTree>
    <p:extLst>
      <p:ext uri="{BB962C8B-B14F-4D97-AF65-F5344CB8AC3E}">
        <p14:creationId xmlns:p14="http://schemas.microsoft.com/office/powerpoint/2010/main" val="1071322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49566" y="0"/>
            <a:ext cx="9193565" cy="6858594"/>
          </a:xfrm>
          <a:prstGeom prst="rect">
            <a:avLst/>
          </a:prstGeom>
        </p:spPr>
      </p:pic>
      <p:sp>
        <p:nvSpPr>
          <p:cNvPr id="2" name="Title 1"/>
          <p:cNvSpPr>
            <a:spLocks noGrp="1"/>
          </p:cNvSpPr>
          <p:nvPr>
            <p:ph type="title"/>
          </p:nvPr>
        </p:nvSpPr>
        <p:spPr>
          <a:xfrm>
            <a:off x="-49565" y="365126"/>
            <a:ext cx="9193565"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North Atlantic Right Whale</a:t>
            </a:r>
            <a:endParaRPr lang="en-US" sz="4000" dirty="0">
              <a:solidFill>
                <a:schemeClr val="bg1"/>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235906" y="1812385"/>
            <a:ext cx="5986463" cy="4382946"/>
          </a:xfrm>
        </p:spPr>
      </p:pic>
      <p:pic>
        <p:nvPicPr>
          <p:cNvPr id="6" name="north-atlantic-right-wha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850" y="6058327"/>
            <a:ext cx="609600" cy="609600"/>
          </a:xfrm>
          <a:prstGeom prst="rect">
            <a:avLst/>
          </a:prstGeom>
        </p:spPr>
      </p:pic>
      <p:sp>
        <p:nvSpPr>
          <p:cNvPr id="7" name="TextBox 6"/>
          <p:cNvSpPr txBox="1"/>
          <p:nvPr/>
        </p:nvSpPr>
        <p:spPr>
          <a:xfrm>
            <a:off x="6275764" y="6193916"/>
            <a:ext cx="7658100" cy="246221"/>
          </a:xfrm>
          <a:prstGeom prst="rect">
            <a:avLst/>
          </a:prstGeom>
          <a:noFill/>
        </p:spPr>
        <p:txBody>
          <a:bodyPr wrap="square" rtlCol="0">
            <a:spAutoFit/>
          </a:bodyPr>
          <a:lstStyle/>
          <a:p>
            <a:r>
              <a:rPr lang="en-US" sz="1000" dirty="0" smtClean="0"/>
              <a:t>Citation: NOAA</a:t>
            </a:r>
            <a:endParaRPr lang="en-US" sz="1000" dirty="0"/>
          </a:p>
        </p:txBody>
      </p:sp>
      <p:sp>
        <p:nvSpPr>
          <p:cNvPr id="8" name="Title 1"/>
          <p:cNvSpPr txBox="1">
            <a:spLocks/>
          </p:cNvSpPr>
          <p:nvPr/>
        </p:nvSpPr>
        <p:spPr>
          <a:xfrm>
            <a:off x="-33831" y="1812385"/>
            <a:ext cx="896321" cy="868193"/>
          </a:xfrm>
          <a:prstGeom prst="rect">
            <a:avLst/>
          </a:prstGeom>
        </p:spPr>
        <p:txBody>
          <a:bodyPr vert="horz" lIns="91440" tIns="45720" rIns="91440" bIns="45720" numCol="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smtClean="0">
              <a:solidFill>
                <a:schemeClr val="bg1"/>
              </a:solidFill>
              <a:latin typeface="Arial" panose="020B0604020202020204" pitchFamily="34" charset="0"/>
              <a:cs typeface="Arial" panose="020B0604020202020204" pitchFamily="34" charset="0"/>
            </a:endParaRPr>
          </a:p>
          <a:p>
            <a:endParaRPr lang="en-US" sz="36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747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594"/>
            <a:ext cx="9193565" cy="6858594"/>
          </a:xfrm>
          <a:prstGeom prst="rect">
            <a:avLst/>
          </a:prstGeom>
        </p:spPr>
      </p:pic>
      <p:sp>
        <p:nvSpPr>
          <p:cNvPr id="2" name="Title 1"/>
          <p:cNvSpPr>
            <a:spLocks noGrp="1"/>
          </p:cNvSpPr>
          <p:nvPr>
            <p:ph type="title"/>
          </p:nvPr>
        </p:nvSpPr>
        <p:spPr>
          <a:xfrm>
            <a:off x="-49565" y="365126"/>
            <a:ext cx="9193565"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When does the sound change on the spectrogram?</a:t>
            </a:r>
            <a:endParaRPr lang="en-US" sz="4000" dirty="0">
              <a:solidFill>
                <a:schemeClr val="bg1"/>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236748" y="1763862"/>
            <a:ext cx="6773598" cy="4233499"/>
          </a:xfrm>
        </p:spPr>
      </p:pic>
      <p:pic>
        <p:nvPicPr>
          <p:cNvPr id="6" name="minke-wha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4575" y="1932176"/>
            <a:ext cx="609600" cy="609600"/>
          </a:xfrm>
          <a:prstGeom prst="rect">
            <a:avLst/>
          </a:prstGeom>
        </p:spPr>
      </p:pic>
      <p:sp>
        <p:nvSpPr>
          <p:cNvPr id="7" name="TextBox 6"/>
          <p:cNvSpPr txBox="1"/>
          <p:nvPr/>
        </p:nvSpPr>
        <p:spPr>
          <a:xfrm>
            <a:off x="8010346" y="5533750"/>
            <a:ext cx="2399092" cy="246221"/>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Citation</a:t>
            </a:r>
            <a:r>
              <a:rPr lang="en-US" sz="1000" dirty="0" smtClean="0"/>
              <a:t>: NOAA</a:t>
            </a:r>
            <a:endParaRPr lang="en-US" sz="1000" dirty="0"/>
          </a:p>
        </p:txBody>
      </p:sp>
      <p:sp>
        <p:nvSpPr>
          <p:cNvPr id="8" name="Title 1"/>
          <p:cNvSpPr txBox="1">
            <a:spLocks/>
          </p:cNvSpPr>
          <p:nvPr/>
        </p:nvSpPr>
        <p:spPr>
          <a:xfrm>
            <a:off x="669375" y="6427680"/>
            <a:ext cx="9144000" cy="860639"/>
          </a:xfrm>
          <a:prstGeom prst="rect">
            <a:avLst/>
          </a:prstGeom>
        </p:spPr>
        <p:txBody>
          <a:bodyPr vert="horz" lIns="91440" tIns="45720" rIns="91440" bIns="45720" numCol="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buAutoNum type="alphaUcParenR"/>
            </a:pPr>
            <a:r>
              <a:rPr lang="en-US" sz="3600" dirty="0" smtClean="0">
                <a:solidFill>
                  <a:schemeClr val="bg1"/>
                </a:solidFill>
                <a:latin typeface="Arial" panose="020B0604020202020204" pitchFamily="34" charset="0"/>
                <a:cs typeface="Arial" panose="020B0604020202020204" pitchFamily="34" charset="0"/>
              </a:rPr>
              <a:t>5 seconds 		B) 21 seconds</a:t>
            </a:r>
          </a:p>
          <a:p>
            <a:pPr marL="742950" indent="-742950">
              <a:buAutoNum type="alphaUcParenR"/>
            </a:pPr>
            <a:endParaRPr lang="en-US" sz="3600" dirty="0" smtClean="0">
              <a:solidFill>
                <a:schemeClr val="bg1"/>
              </a:solidFill>
              <a:latin typeface="Arial" panose="020B0604020202020204" pitchFamily="34" charset="0"/>
              <a:cs typeface="Arial" panose="020B0604020202020204" pitchFamily="34" charset="0"/>
            </a:endParaRPr>
          </a:p>
          <a:p>
            <a:endParaRPr lang="en-US" sz="36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428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5"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565" y="0"/>
            <a:ext cx="9193565" cy="6858594"/>
          </a:xfrm>
          <a:prstGeom prst="rect">
            <a:avLst/>
          </a:prstGeom>
        </p:spPr>
      </p:pic>
      <p:sp>
        <p:nvSpPr>
          <p:cNvPr id="2" name="Title 1"/>
          <p:cNvSpPr>
            <a:spLocks noGrp="1"/>
          </p:cNvSpPr>
          <p:nvPr>
            <p:ph type="title"/>
          </p:nvPr>
        </p:nvSpPr>
        <p:spPr>
          <a:xfrm>
            <a:off x="-49565" y="365126"/>
            <a:ext cx="9193565" cy="1325563"/>
          </a:xfrm>
        </p:spPr>
        <p:txBody>
          <a:bodyPr>
            <a:normAutofit/>
          </a:bodyPr>
          <a:lstStyle/>
          <a:p>
            <a:pPr algn="ctr"/>
            <a:r>
              <a:rPr lang="en-US" sz="4000" dirty="0" err="1" smtClean="0">
                <a:solidFill>
                  <a:schemeClr val="bg1"/>
                </a:solidFill>
                <a:latin typeface="Arial" panose="020B0604020202020204" pitchFamily="34" charset="0"/>
                <a:cs typeface="Arial" panose="020B0604020202020204" pitchFamily="34" charset="0"/>
              </a:rPr>
              <a:t>Minke</a:t>
            </a:r>
            <a:r>
              <a:rPr lang="en-US" sz="4000" dirty="0" smtClean="0">
                <a:solidFill>
                  <a:schemeClr val="bg1"/>
                </a:solidFill>
                <a:latin typeface="Arial" panose="020B0604020202020204" pitchFamily="34" charset="0"/>
                <a:cs typeface="Arial" panose="020B0604020202020204" pitchFamily="34" charset="0"/>
              </a:rPr>
              <a:t> Whale</a:t>
            </a:r>
            <a:endParaRPr lang="en-US" sz="40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8097113" y="5751140"/>
            <a:ext cx="2399092" cy="253916"/>
          </a:xfrm>
          <a:prstGeom prst="rect">
            <a:avLst/>
          </a:prstGeom>
          <a:noFill/>
        </p:spPr>
        <p:txBody>
          <a:bodyPr wrap="square" rtlCol="0">
            <a:spAutoFit/>
          </a:bodyPr>
          <a:lstStyle/>
          <a:p>
            <a:r>
              <a:rPr lang="en-US" sz="1000" dirty="0" smtClean="0"/>
              <a:t>Citation: </a:t>
            </a:r>
            <a:r>
              <a:rPr lang="en-US" sz="800" dirty="0" smtClean="0">
                <a:latin typeface="Arial" panose="020B0604020202020204" pitchFamily="34" charset="0"/>
                <a:cs typeface="Arial" panose="020B0604020202020204" pitchFamily="34" charset="0"/>
              </a:rPr>
              <a:t>NOAA</a:t>
            </a:r>
            <a:endParaRPr lang="en-US" sz="800" dirty="0">
              <a:latin typeface="Arial" panose="020B0604020202020204" pitchFamily="34" charset="0"/>
              <a:cs typeface="Arial" panose="020B0604020202020204" pitchFamily="34" charset="0"/>
            </a:endParaRPr>
          </a:p>
        </p:txBody>
      </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748" y="1763862"/>
            <a:ext cx="6773598" cy="4233499"/>
          </a:xfrm>
          <a:prstGeom prst="rect">
            <a:avLst/>
          </a:prstGeom>
        </p:spPr>
      </p:pic>
      <p:sp>
        <p:nvSpPr>
          <p:cNvPr id="3" name="Up Arrow 2"/>
          <p:cNvSpPr/>
          <p:nvPr/>
        </p:nvSpPr>
        <p:spPr>
          <a:xfrm>
            <a:off x="5162516" y="5823619"/>
            <a:ext cx="134313" cy="347484"/>
          </a:xfrm>
          <a:prstGeom prst="upArrow">
            <a:avLst>
              <a:gd name="adj1" fmla="val 59177"/>
              <a:gd name="adj2" fmla="val 396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78659" y="6171103"/>
            <a:ext cx="1644805" cy="369332"/>
          </a:xfrm>
          <a:prstGeom prst="rect">
            <a:avLst/>
          </a:prstGeom>
          <a:noFill/>
        </p:spPr>
        <p:txBody>
          <a:bodyPr wrap="square" rtlCol="0">
            <a:spAutoFit/>
          </a:bodyPr>
          <a:lstStyle/>
          <a:p>
            <a:r>
              <a:rPr lang="en-US" i="1" dirty="0" smtClean="0">
                <a:solidFill>
                  <a:schemeClr val="bg1"/>
                </a:solidFill>
              </a:rPr>
              <a:t>21 seconds</a:t>
            </a:r>
            <a:endParaRPr lang="en-US" i="1" dirty="0">
              <a:solidFill>
                <a:schemeClr val="bg1"/>
              </a:solidFill>
            </a:endParaRPr>
          </a:p>
        </p:txBody>
      </p:sp>
      <p:pic>
        <p:nvPicPr>
          <p:cNvPr id="9" name="Picture 8"/>
          <p:cNvPicPr>
            <a:picLocks noChangeAspect="1"/>
          </p:cNvPicPr>
          <p:nvPr/>
        </p:nvPicPr>
        <p:blipFill>
          <a:blip r:embed="rId5"/>
          <a:stretch>
            <a:fillRect/>
          </a:stretch>
        </p:blipFill>
        <p:spPr>
          <a:xfrm>
            <a:off x="6022577" y="69191"/>
            <a:ext cx="3121423" cy="1444877"/>
          </a:xfrm>
          <a:prstGeom prst="rect">
            <a:avLst/>
          </a:prstGeom>
        </p:spPr>
      </p:pic>
    </p:spTree>
    <p:extLst>
      <p:ext uri="{BB962C8B-B14F-4D97-AF65-F5344CB8AC3E}">
        <p14:creationId xmlns:p14="http://schemas.microsoft.com/office/powerpoint/2010/main" val="112829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49565" y="0"/>
            <a:ext cx="9193565" cy="6858594"/>
          </a:xfrm>
          <a:prstGeom prst="rect">
            <a:avLst/>
          </a:prstGeom>
        </p:spPr>
      </p:pic>
      <p:sp>
        <p:nvSpPr>
          <p:cNvPr id="2" name="Title 1"/>
          <p:cNvSpPr>
            <a:spLocks noGrp="1"/>
          </p:cNvSpPr>
          <p:nvPr>
            <p:ph type="title"/>
          </p:nvPr>
        </p:nvSpPr>
        <p:spPr>
          <a:xfrm>
            <a:off x="-49565" y="365126"/>
            <a:ext cx="9193565"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What do you think this is?</a:t>
            </a:r>
            <a:endParaRPr lang="en-US" sz="4000" dirty="0">
              <a:solidFill>
                <a:schemeClr val="bg1"/>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454989" y="1935045"/>
            <a:ext cx="6308784" cy="4154222"/>
          </a:xfrm>
        </p:spPr>
      </p:pic>
      <p:pic>
        <p:nvPicPr>
          <p:cNvPr id="6" name="vess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5443" y="1935045"/>
            <a:ext cx="609600" cy="609600"/>
          </a:xfrm>
          <a:prstGeom prst="rect">
            <a:avLst/>
          </a:prstGeom>
        </p:spPr>
      </p:pic>
      <p:sp>
        <p:nvSpPr>
          <p:cNvPr id="7" name="TextBox 6"/>
          <p:cNvSpPr txBox="1"/>
          <p:nvPr/>
        </p:nvSpPr>
        <p:spPr>
          <a:xfrm>
            <a:off x="7944454" y="5843046"/>
            <a:ext cx="2399092"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Citation: NOAA</a:t>
            </a:r>
            <a:endParaRPr lang="en-US" sz="800" dirty="0">
              <a:latin typeface="Arial" panose="020B0604020202020204" pitchFamily="34" charset="0"/>
              <a:cs typeface="Arial" panose="020B0604020202020204" pitchFamily="34" charset="0"/>
            </a:endParaRPr>
          </a:p>
        </p:txBody>
      </p:sp>
      <p:sp>
        <p:nvSpPr>
          <p:cNvPr id="8" name="Title 1"/>
          <p:cNvSpPr txBox="1">
            <a:spLocks/>
          </p:cNvSpPr>
          <p:nvPr/>
        </p:nvSpPr>
        <p:spPr>
          <a:xfrm>
            <a:off x="477308" y="6521366"/>
            <a:ext cx="10828421" cy="673267"/>
          </a:xfrm>
          <a:prstGeom prst="rect">
            <a:avLst/>
          </a:prstGeom>
        </p:spPr>
        <p:txBody>
          <a:bodyPr vert="horz" lIns="91440" tIns="45720" rIns="91440" bIns="45720" numCol="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Arial" panose="020B0604020202020204" pitchFamily="34" charset="0"/>
                <a:cs typeface="Arial" panose="020B0604020202020204" pitchFamily="34" charset="0"/>
              </a:rPr>
              <a:t>A) Train   B) Small boat </a:t>
            </a:r>
            <a:r>
              <a:rPr lang="en-US" sz="2400" dirty="0">
                <a:solidFill>
                  <a:schemeClr val="bg1"/>
                </a:solidFill>
                <a:latin typeface="Arial" panose="020B0604020202020204" pitchFamily="34" charset="0"/>
                <a:cs typeface="Arial" panose="020B0604020202020204" pitchFamily="34" charset="0"/>
              </a:rPr>
              <a:t> </a:t>
            </a:r>
            <a:r>
              <a:rPr lang="en-US" sz="2400" dirty="0" smtClean="0">
                <a:solidFill>
                  <a:schemeClr val="bg1"/>
                </a:solidFill>
                <a:latin typeface="Arial" panose="020B0604020202020204" pitchFamily="34" charset="0"/>
                <a:cs typeface="Arial" panose="020B0604020202020204" pitchFamily="34" charset="0"/>
              </a:rPr>
              <a:t> C) Rock fish   D) Stellar sea lion	  </a:t>
            </a:r>
          </a:p>
          <a:p>
            <a:pPr marL="742950" indent="-742950">
              <a:buAutoNum type="alphaUcParenR"/>
            </a:pPr>
            <a:endParaRPr lang="en-US" sz="2400" dirty="0" smtClean="0">
              <a:solidFill>
                <a:schemeClr val="bg1"/>
              </a:solidFill>
              <a:latin typeface="Arial" panose="020B0604020202020204" pitchFamily="34" charset="0"/>
              <a:cs typeface="Arial" panose="020B0604020202020204" pitchFamily="34" charset="0"/>
            </a:endParaRPr>
          </a:p>
          <a:p>
            <a:r>
              <a:rPr lang="en-US" sz="2400" dirty="0" smtClean="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47549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1" fill="hold"/>
                                        <p:tgtEl>
                                          <p:spTgt spid="6"/>
                                        </p:tgtEl>
                                      </p:cBhvr>
                                    </p:cmd>
                                  </p:childTnLst>
                                </p:cTn>
                              </p:par>
                            </p:childTnLst>
                          </p:cTn>
                        </p:par>
                      </p:childTnLst>
                    </p:cTn>
                  </p:par>
                </p:childTnLst>
              </p:cTn>
              <p:nextCondLst>
                <p:cond evt="onClick" delay="0">
                  <p:tgtEl>
                    <p:spTgt spid="6"/>
                  </p:tgtEl>
                </p:cond>
              </p:nextCondLst>
            </p:seq>
            <p:audio>
              <p:cMediaNode vol="21212">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565" y="0"/>
            <a:ext cx="9193565" cy="6858594"/>
          </a:xfrm>
          <a:prstGeom prst="rect">
            <a:avLst/>
          </a:prstGeom>
        </p:spPr>
      </p:pic>
      <p:sp>
        <p:nvSpPr>
          <p:cNvPr id="2" name="Title 1"/>
          <p:cNvSpPr>
            <a:spLocks noGrp="1"/>
          </p:cNvSpPr>
          <p:nvPr>
            <p:ph type="title"/>
          </p:nvPr>
        </p:nvSpPr>
        <p:spPr>
          <a:xfrm>
            <a:off x="-49565" y="365126"/>
            <a:ext cx="9193565"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It’s a small boat!</a:t>
            </a:r>
            <a:endParaRPr lang="en-US" sz="4000" dirty="0">
              <a:solidFill>
                <a:schemeClr val="bg1"/>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54989" y="1935045"/>
            <a:ext cx="6308784" cy="4154222"/>
          </a:xfrm>
        </p:spPr>
      </p:pic>
      <p:sp>
        <p:nvSpPr>
          <p:cNvPr id="7" name="TextBox 6"/>
          <p:cNvSpPr txBox="1"/>
          <p:nvPr/>
        </p:nvSpPr>
        <p:spPr>
          <a:xfrm>
            <a:off x="7763773" y="5843046"/>
            <a:ext cx="2399092"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Citation: NOAA</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611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565" y="0"/>
            <a:ext cx="9193565" cy="6858594"/>
          </a:xfrm>
          <a:prstGeom prst="rect">
            <a:avLst/>
          </a:prstGeom>
        </p:spPr>
      </p:pic>
      <p:sp>
        <p:nvSpPr>
          <p:cNvPr id="2" name="Title 1"/>
          <p:cNvSpPr>
            <a:spLocks noGrp="1"/>
          </p:cNvSpPr>
          <p:nvPr>
            <p:ph type="title"/>
          </p:nvPr>
        </p:nvSpPr>
        <p:spPr>
          <a:xfrm>
            <a:off x="603867" y="133478"/>
            <a:ext cx="7886700"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How can you promote </a:t>
            </a:r>
            <a:br>
              <a:rPr lang="en-US" sz="4000" dirty="0" smtClean="0">
                <a:solidFill>
                  <a:schemeClr val="bg1"/>
                </a:solidFill>
                <a:latin typeface="Arial" panose="020B0604020202020204" pitchFamily="34" charset="0"/>
                <a:cs typeface="Arial" panose="020B0604020202020204" pitchFamily="34" charset="0"/>
              </a:rPr>
            </a:br>
            <a:r>
              <a:rPr lang="en-US" sz="4000" dirty="0" smtClean="0">
                <a:solidFill>
                  <a:schemeClr val="bg1"/>
                </a:solidFill>
                <a:latin typeface="Arial" panose="020B0604020202020204" pitchFamily="34" charset="0"/>
                <a:cs typeface="Arial" panose="020B0604020202020204" pitchFamily="34" charset="0"/>
              </a:rPr>
              <a:t>Healthy Humpback Habits?</a:t>
            </a:r>
            <a:endParaRPr lang="en-US" sz="4000"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792871"/>
            <a:ext cx="3864683" cy="496354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0668" y="1792871"/>
            <a:ext cx="3864682" cy="4963540"/>
          </a:xfrm>
          <a:prstGeom prst="rect">
            <a:avLst/>
          </a:prstGeom>
        </p:spPr>
      </p:pic>
    </p:spTree>
    <p:extLst>
      <p:ext uri="{BB962C8B-B14F-4D97-AF65-F5344CB8AC3E}">
        <p14:creationId xmlns:p14="http://schemas.microsoft.com/office/powerpoint/2010/main" val="1849113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28" descr="2_TitleSlide_V2_header_Sans_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51938"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6" name="Rectangle 1031"/>
          <p:cNvSpPr>
            <a:spLocks noChangeArrowheads="1"/>
          </p:cNvSpPr>
          <p:nvPr/>
        </p:nvSpPr>
        <p:spPr bwMode="auto">
          <a:xfrm>
            <a:off x="0" y="6248400"/>
            <a:ext cx="9144000" cy="6096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50000"/>
              </a:spcBef>
            </a:pPr>
            <a:r>
              <a:rPr lang="en-US" dirty="0">
                <a:solidFill>
                  <a:schemeClr val="bg1"/>
                </a:solidFill>
              </a:rPr>
              <a:t>http://sanctuaries.noaa.gov</a:t>
            </a:r>
          </a:p>
        </p:txBody>
      </p:sp>
      <p:sp>
        <p:nvSpPr>
          <p:cNvPr id="26627" name="Text Box 1032"/>
          <p:cNvSpPr txBox="1">
            <a:spLocks noChangeArrowheads="1"/>
          </p:cNvSpPr>
          <p:nvPr/>
        </p:nvSpPr>
        <p:spPr bwMode="auto">
          <a:xfrm>
            <a:off x="2590800" y="6322367"/>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dirty="0">
                <a:solidFill>
                  <a:schemeClr val="bg1"/>
                </a:solidFill>
              </a:rPr>
              <a:t>http://olympiccoast.noaa.gov</a:t>
            </a:r>
          </a:p>
        </p:txBody>
      </p:sp>
      <p:pic>
        <p:nvPicPr>
          <p:cNvPr id="26628" name="Picture 15" descr="Logo_OC"/>
          <p:cNvPicPr>
            <a:picLocks noChangeAspect="1" noChangeArrowheads="1"/>
          </p:cNvPicPr>
          <p:nvPr/>
        </p:nvPicPr>
        <p:blipFill>
          <a:blip r:embed="rId4" cstate="email">
            <a:clrChange>
              <a:clrFrom>
                <a:srgbClr val="1894B0"/>
              </a:clrFrom>
              <a:clrTo>
                <a:srgbClr val="1894B0">
                  <a:alpha val="0"/>
                </a:srgbClr>
              </a:clrTo>
            </a:clrChange>
            <a:extLst>
              <a:ext uri="{28A0092B-C50C-407E-A947-70E740481C1C}">
                <a14:useLocalDpi xmlns:a14="http://schemas.microsoft.com/office/drawing/2010/main" val="0"/>
              </a:ext>
            </a:extLst>
          </a:blip>
          <a:srcRect b="5347"/>
          <a:stretch>
            <a:fillRect/>
          </a:stretch>
        </p:blipFill>
        <p:spPr bwMode="auto">
          <a:xfrm>
            <a:off x="3100388" y="1984375"/>
            <a:ext cx="2965450" cy="350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292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002" y="262731"/>
            <a:ext cx="9324975" cy="1143000"/>
          </a:xfrm>
        </p:spPr>
        <p:txBody>
          <a:bodyPr/>
          <a:lstStyle/>
          <a:p>
            <a:r>
              <a:rPr lang="en-US" altLang="en-US" sz="3200" dirty="0" smtClean="0"/>
              <a:t>National Marine Sanctuaries</a:t>
            </a:r>
            <a:r>
              <a:rPr lang="en-US" altLang="en-US" sz="1100" dirty="0" smtClean="0"/>
              <a:t>                                                                                                              </a:t>
            </a:r>
            <a:br>
              <a:rPr lang="en-US" altLang="en-US" sz="1100" dirty="0" smtClean="0"/>
            </a:br>
            <a:r>
              <a:rPr lang="en-US" altLang="en-US" sz="3200" dirty="0" smtClean="0"/>
              <a:t>“America’s Ocean and Great Lakes Treasures”</a:t>
            </a:r>
          </a:p>
        </p:txBody>
      </p:sp>
      <p:sp>
        <p:nvSpPr>
          <p:cNvPr id="25603" name="Content Placeholder 2"/>
          <p:cNvSpPr>
            <a:spLocks noGrp="1"/>
          </p:cNvSpPr>
          <p:nvPr>
            <p:ph idx="1"/>
          </p:nvPr>
        </p:nvSpPr>
        <p:spPr/>
        <p:txBody>
          <a:bodyPr/>
          <a:lstStyle/>
          <a:p>
            <a:endParaRPr lang="en-US" altLang="en-US" smtClean="0"/>
          </a:p>
        </p:txBody>
      </p:sp>
      <p:pic>
        <p:nvPicPr>
          <p:cNvPr id="25604" name="Picture 3" descr="C:\Users\hannah.robbins\Desktop\nudibranch_dirona_07.jpg"/>
          <p:cNvPicPr>
            <a:picLocks noChangeAspect="1" noChangeArrowheads="1"/>
          </p:cNvPicPr>
          <p:nvPr/>
        </p:nvPicPr>
        <p:blipFill>
          <a:blip r:embed="rId3" cstate="email">
            <a:extLst>
              <a:ext uri="{28A0092B-C50C-407E-A947-70E740481C1C}">
                <a14:useLocalDpi xmlns:a14="http://schemas.microsoft.com/office/drawing/2010/main" val="0"/>
              </a:ext>
            </a:extLst>
          </a:blip>
          <a:srcRect l="-1025" t="11134" r="1025" b="11134"/>
          <a:stretch>
            <a:fillRect/>
          </a:stretch>
        </p:blipFill>
        <p:spPr bwMode="auto">
          <a:xfrm>
            <a:off x="-76200" y="1752600"/>
            <a:ext cx="464820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Users\hannah.robbins\Desktop\whale_orca143.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95813" y="1744663"/>
            <a:ext cx="457200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C:\Users\hannah.robbins\Desktop\CoralCruise2006_185.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5008" t="6133" r="10531" b="23659"/>
          <a:stretch/>
        </p:blipFill>
        <p:spPr bwMode="auto">
          <a:xfrm>
            <a:off x="4578150" y="4359275"/>
            <a:ext cx="461215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 descr="C:\Users\hannah.robbins\Desktop\otter_sea_pair_original.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2246" t="8415" b="6168"/>
          <a:stretch/>
        </p:blipFill>
        <p:spPr bwMode="auto">
          <a:xfrm>
            <a:off x="-23813" y="4367213"/>
            <a:ext cx="4618299"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608" name="Straight Connector 4"/>
          <p:cNvCxnSpPr>
            <a:cxnSpLocks noChangeShapeType="1"/>
          </p:cNvCxnSpPr>
          <p:nvPr/>
        </p:nvCxnSpPr>
        <p:spPr bwMode="auto">
          <a:xfrm>
            <a:off x="4572000" y="1739900"/>
            <a:ext cx="0" cy="5499100"/>
          </a:xfrm>
          <a:prstGeom prst="line">
            <a:avLst/>
          </a:prstGeom>
          <a:noFill/>
          <a:ln w="47625" algn="ctr">
            <a:solidFill>
              <a:schemeClr val="tx1"/>
            </a:solidFill>
            <a:round/>
            <a:headEnd/>
            <a:tailEnd/>
          </a:ln>
          <a:extLst>
            <a:ext uri="{909E8E84-426E-40DD-AFC4-6F175D3DCCD1}">
              <a14:hiddenFill xmlns:a14="http://schemas.microsoft.com/office/drawing/2010/main">
                <a:noFill/>
              </a14:hiddenFill>
            </a:ext>
          </a:extLst>
        </p:spPr>
      </p:cxnSp>
      <p:cxnSp>
        <p:nvCxnSpPr>
          <p:cNvPr id="25609" name="Straight Connector 10"/>
          <p:cNvCxnSpPr>
            <a:cxnSpLocks noChangeShapeType="1"/>
          </p:cNvCxnSpPr>
          <p:nvPr/>
        </p:nvCxnSpPr>
        <p:spPr bwMode="auto">
          <a:xfrm>
            <a:off x="-76200" y="4359275"/>
            <a:ext cx="9296400" cy="7938"/>
          </a:xfrm>
          <a:prstGeom prst="line">
            <a:avLst/>
          </a:prstGeom>
          <a:noFill/>
          <a:ln w="47625" algn="ctr">
            <a:solidFill>
              <a:schemeClr val="tx1"/>
            </a:solidFill>
            <a:round/>
            <a:headEnd/>
            <a:tailEnd/>
          </a:ln>
          <a:extLst>
            <a:ext uri="{909E8E84-426E-40DD-AFC4-6F175D3DCCD1}">
              <a14:hiddenFill xmlns:a14="http://schemas.microsoft.com/office/drawing/2010/main">
                <a:noFill/>
              </a14:hiddenFill>
            </a:ext>
          </a:extLst>
        </p:spPr>
      </p:cxnSp>
      <p:cxnSp>
        <p:nvCxnSpPr>
          <p:cNvPr id="25610" name="Straight Connector 14"/>
          <p:cNvCxnSpPr>
            <a:cxnSpLocks noChangeShapeType="1"/>
          </p:cNvCxnSpPr>
          <p:nvPr/>
        </p:nvCxnSpPr>
        <p:spPr bwMode="auto">
          <a:xfrm>
            <a:off x="-104775" y="1744663"/>
            <a:ext cx="9296400" cy="7937"/>
          </a:xfrm>
          <a:prstGeom prst="line">
            <a:avLst/>
          </a:prstGeom>
          <a:noFill/>
          <a:ln w="47625" algn="ctr">
            <a:solidFill>
              <a:schemeClr val="tx1"/>
            </a:solidFill>
            <a:round/>
            <a:headEnd/>
            <a:tailEnd/>
          </a:ln>
          <a:extLst>
            <a:ext uri="{909E8E84-426E-40DD-AFC4-6F175D3DCCD1}">
              <a14:hiddenFill xmlns:a14="http://schemas.microsoft.com/office/drawing/2010/main">
                <a:noFill/>
              </a14:hiddenFill>
            </a:ext>
          </a:extLst>
        </p:spPr>
      </p:cxnSp>
      <p:cxnSp>
        <p:nvCxnSpPr>
          <p:cNvPr id="25611" name="Straight Connector 15"/>
          <p:cNvCxnSpPr>
            <a:cxnSpLocks noChangeShapeType="1"/>
          </p:cNvCxnSpPr>
          <p:nvPr/>
        </p:nvCxnSpPr>
        <p:spPr bwMode="auto">
          <a:xfrm>
            <a:off x="-228600" y="6850063"/>
            <a:ext cx="9296400" cy="7937"/>
          </a:xfrm>
          <a:prstGeom prst="line">
            <a:avLst/>
          </a:prstGeom>
          <a:noFill/>
          <a:ln w="476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45023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228600"/>
            <a:ext cx="9144000" cy="1143000"/>
          </a:xfrm>
        </p:spPr>
        <p:txBody>
          <a:bodyPr/>
          <a:lstStyle/>
          <a:p>
            <a:r>
              <a:rPr lang="en-US" altLang="en-US" sz="3600" dirty="0" smtClean="0"/>
              <a:t>Where are national marine </a:t>
            </a:r>
            <a:r>
              <a:rPr lang="en-US" altLang="en-US" sz="3600" dirty="0"/>
              <a:t>s</a:t>
            </a:r>
            <a:r>
              <a:rPr lang="en-US" altLang="en-US" sz="3600" dirty="0" smtClean="0"/>
              <a:t>anctuaries?</a:t>
            </a:r>
          </a:p>
        </p:txBody>
      </p:sp>
      <p:pic>
        <p:nvPicPr>
          <p:cNvPr id="3" name="Content Placeholder 2"/>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0" y="1711142"/>
            <a:ext cx="9119230" cy="4279755"/>
          </a:xfrm>
        </p:spPr>
      </p:pic>
    </p:spTree>
    <p:extLst>
      <p:ext uri="{BB962C8B-B14F-4D97-AF65-F5344CB8AC3E}">
        <p14:creationId xmlns:p14="http://schemas.microsoft.com/office/powerpoint/2010/main" val="34251610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590" y="0"/>
            <a:ext cx="9186590" cy="6858000"/>
          </a:xfrm>
          <a:prstGeom prst="rect">
            <a:avLst/>
          </a:prstGeom>
        </p:spPr>
      </p:pic>
      <p:sp>
        <p:nvSpPr>
          <p:cNvPr id="2" name="Title 1"/>
          <p:cNvSpPr>
            <a:spLocks noGrp="1"/>
          </p:cNvSpPr>
          <p:nvPr>
            <p:ph type="title"/>
          </p:nvPr>
        </p:nvSpPr>
        <p:spPr>
          <a:xfrm>
            <a:off x="0" y="365126"/>
            <a:ext cx="9144000"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Acoustics of cetaceans in the </a:t>
            </a:r>
            <a:r>
              <a:rPr lang="en-US" sz="4000" dirty="0">
                <a:solidFill>
                  <a:schemeClr val="bg1"/>
                </a:solidFill>
                <a:latin typeface="Arial" panose="020B0604020202020204" pitchFamily="34" charset="0"/>
                <a:cs typeface="Arial" panose="020B0604020202020204" pitchFamily="34" charset="0"/>
              </a:rPr>
              <a:t>w</a:t>
            </a:r>
            <a:r>
              <a:rPr lang="en-US" sz="4000" dirty="0" smtClean="0">
                <a:solidFill>
                  <a:schemeClr val="bg1"/>
                </a:solidFill>
                <a:latin typeface="Arial" panose="020B0604020202020204" pitchFamily="34" charset="0"/>
                <a:cs typeface="Arial" panose="020B0604020202020204" pitchFamily="34" charset="0"/>
              </a:rPr>
              <a:t>ild</a:t>
            </a:r>
            <a:endParaRPr lang="en-US" sz="4000" dirty="0">
              <a:solidFill>
                <a:schemeClr val="bg1"/>
              </a:solidFill>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flipH="1">
            <a:off x="204257" y="2501804"/>
            <a:ext cx="4242816" cy="2817536"/>
          </a:xfr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501804"/>
            <a:ext cx="4241452" cy="2817536"/>
          </a:xfrm>
          <a:prstGeom prst="rect">
            <a:avLst/>
          </a:prstGeom>
        </p:spPr>
      </p:pic>
    </p:spTree>
    <p:extLst>
      <p:ext uri="{BB962C8B-B14F-4D97-AF65-F5344CB8AC3E}">
        <p14:creationId xmlns:p14="http://schemas.microsoft.com/office/powerpoint/2010/main" val="428060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590" y="0"/>
            <a:ext cx="9186590" cy="6858000"/>
          </a:xfrm>
          <a:prstGeom prst="rect">
            <a:avLst/>
          </a:prstGeom>
        </p:spPr>
      </p:pic>
      <p:sp>
        <p:nvSpPr>
          <p:cNvPr id="2" name="Title 1"/>
          <p:cNvSpPr>
            <a:spLocks noGrp="1"/>
          </p:cNvSpPr>
          <p:nvPr>
            <p:ph type="title"/>
          </p:nvPr>
        </p:nvSpPr>
        <p:spPr>
          <a:xfrm>
            <a:off x="-42590" y="121286"/>
            <a:ext cx="9186590"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What is vocalization?</a:t>
            </a:r>
            <a:endParaRPr lang="en-US" sz="40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351" y="3467314"/>
            <a:ext cx="4675517" cy="3108721"/>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436953" y="1915065"/>
            <a:ext cx="5398707" cy="2540568"/>
          </a:xfrm>
        </p:spPr>
      </p:pic>
      <p:sp>
        <p:nvSpPr>
          <p:cNvPr id="3" name="TextBox 2"/>
          <p:cNvSpPr txBox="1"/>
          <p:nvPr/>
        </p:nvSpPr>
        <p:spPr>
          <a:xfrm>
            <a:off x="5562007" y="4455633"/>
            <a:ext cx="3427541"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hlinkClick r:id="rId6"/>
              </a:rPr>
              <a:t>https://www.mediacollege.com/audio/images/loudspeaker-waveform.gif</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606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2590" y="0"/>
            <a:ext cx="9186590" cy="6858000"/>
          </a:xfrm>
          <a:prstGeom prst="rect">
            <a:avLst/>
          </a:prstGeom>
        </p:spPr>
      </p:pic>
      <p:sp>
        <p:nvSpPr>
          <p:cNvPr id="2" name="Title 1"/>
          <p:cNvSpPr>
            <a:spLocks noGrp="1"/>
          </p:cNvSpPr>
          <p:nvPr>
            <p:ph type="title"/>
          </p:nvPr>
        </p:nvSpPr>
        <p:spPr>
          <a:xfrm>
            <a:off x="-42590" y="121286"/>
            <a:ext cx="9186590"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What is a wave?</a:t>
            </a:r>
            <a:endParaRPr lang="en-US" sz="4000" dirty="0">
              <a:solidFill>
                <a:schemeClr val="bg1"/>
              </a:solidFill>
              <a:latin typeface="Arial" panose="020B0604020202020204" pitchFamily="34" charset="0"/>
              <a:cs typeface="Arial" panose="020B0604020202020204" pitchFamily="34" charset="0"/>
            </a:endParaRPr>
          </a:p>
        </p:txBody>
      </p:sp>
      <p:pic>
        <p:nvPicPr>
          <p:cNvPr id="3" name="Slinky Ver 2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03263" y="1825625"/>
            <a:ext cx="7735887" cy="4351338"/>
          </a:xfrm>
        </p:spPr>
      </p:pic>
    </p:spTree>
    <p:extLst>
      <p:ext uri="{BB962C8B-B14F-4D97-AF65-F5344CB8AC3E}">
        <p14:creationId xmlns:p14="http://schemas.microsoft.com/office/powerpoint/2010/main" val="1615127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734" y="-297"/>
            <a:ext cx="9187468" cy="6858594"/>
          </a:xfrm>
          <a:prstGeom prst="rect">
            <a:avLst/>
          </a:prstGeom>
        </p:spPr>
      </p:pic>
      <p:sp>
        <p:nvSpPr>
          <p:cNvPr id="2" name="Title 1"/>
          <p:cNvSpPr>
            <a:spLocks noGrp="1"/>
          </p:cNvSpPr>
          <p:nvPr>
            <p:ph type="title"/>
          </p:nvPr>
        </p:nvSpPr>
        <p:spPr>
          <a:xfrm>
            <a:off x="-21734" y="170054"/>
            <a:ext cx="9187468"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How do </a:t>
            </a:r>
            <a:r>
              <a:rPr lang="en-US" sz="4000" u="sng" dirty="0" smtClean="0">
                <a:solidFill>
                  <a:schemeClr val="bg1"/>
                </a:solidFill>
                <a:latin typeface="Arial" panose="020B0604020202020204" pitchFamily="34" charset="0"/>
                <a:cs typeface="Arial" panose="020B0604020202020204" pitchFamily="34" charset="0"/>
              </a:rPr>
              <a:t>humans</a:t>
            </a:r>
            <a:r>
              <a:rPr lang="en-US" sz="4000" dirty="0" smtClean="0">
                <a:solidFill>
                  <a:schemeClr val="bg1"/>
                </a:solidFill>
                <a:latin typeface="Arial" panose="020B0604020202020204" pitchFamily="34" charset="0"/>
                <a:cs typeface="Arial" panose="020B0604020202020204" pitchFamily="34" charset="0"/>
              </a:rPr>
              <a:t> communicate?</a:t>
            </a:r>
            <a:endParaRPr lang="en-US" sz="4000" dirty="0">
              <a:solidFill>
                <a:schemeClr val="bg1"/>
              </a:solidFill>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4433" y="2194134"/>
            <a:ext cx="8255134" cy="3705060"/>
          </a:xfrm>
        </p:spPr>
      </p:pic>
      <p:sp>
        <p:nvSpPr>
          <p:cNvPr id="3" name="TextBox 2"/>
          <p:cNvSpPr txBox="1"/>
          <p:nvPr/>
        </p:nvSpPr>
        <p:spPr>
          <a:xfrm>
            <a:off x="5618018" y="5899193"/>
            <a:ext cx="3525982" cy="477054"/>
          </a:xfrm>
          <a:prstGeom prst="rect">
            <a:avLst/>
          </a:prstGeom>
          <a:noFill/>
        </p:spPr>
        <p:txBody>
          <a:bodyPr wrap="square" rtlCol="0">
            <a:spAutoFit/>
          </a:bodyPr>
          <a:lstStyle/>
          <a:p>
            <a:r>
              <a:rPr lang="en-US" sz="800" dirty="0">
                <a:hlinkClick r:id="rId5"/>
              </a:rPr>
              <a:t>https://</a:t>
            </a:r>
            <a:r>
              <a:rPr lang="en-US" sz="800" dirty="0" smtClean="0">
                <a:latin typeface="Arial" panose="020B0604020202020204" pitchFamily="34" charset="0"/>
                <a:cs typeface="Arial" panose="020B0604020202020204" pitchFamily="34" charset="0"/>
                <a:hlinkClick r:id="rId5"/>
              </a:rPr>
              <a:t>d132a.files.wordpress.com/2008/07/sound_conduction1.gif</a:t>
            </a:r>
            <a:endParaRPr lang="en-US" sz="800" dirty="0" smtClean="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endParaRPr lang="en-US" sz="800" dirty="0" smtClean="0"/>
          </a:p>
          <a:p>
            <a:endParaRPr lang="en-US" sz="100" dirty="0"/>
          </a:p>
        </p:txBody>
      </p:sp>
    </p:spTree>
    <p:extLst>
      <p:ext uri="{BB962C8B-B14F-4D97-AF65-F5344CB8AC3E}">
        <p14:creationId xmlns:p14="http://schemas.microsoft.com/office/powerpoint/2010/main" val="713803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28405</TotalTime>
  <Words>3281</Words>
  <Application>Microsoft Office PowerPoint</Application>
  <PresentationFormat>On-screen Show (4:3)</PresentationFormat>
  <Paragraphs>317</Paragraphs>
  <Slides>37</Slides>
  <Notes>37</Notes>
  <HiddenSlides>0</HiddenSlides>
  <MMClips>14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ＭＳ Ｐゴシック</vt:lpstr>
      <vt:lpstr>ＭＳ Ｐゴシック</vt:lpstr>
      <vt:lpstr>Arial</vt:lpstr>
      <vt:lpstr>Calibri</vt:lpstr>
      <vt:lpstr>Calibri Light</vt:lpstr>
      <vt:lpstr>Office Theme</vt:lpstr>
      <vt:lpstr>1_Blank Presentation</vt:lpstr>
      <vt:lpstr>2_Blank Presentation</vt:lpstr>
      <vt:lpstr>PowerPoint Presentation</vt:lpstr>
      <vt:lpstr>PowerPoint Presentation</vt:lpstr>
      <vt:lpstr>PowerPoint Presentation</vt:lpstr>
      <vt:lpstr>National Marine Sanctuaries                                                                                                               “America’s Ocean and Great Lakes Treasures”</vt:lpstr>
      <vt:lpstr>Where are national marine sanctuaries?</vt:lpstr>
      <vt:lpstr>Acoustics of cetaceans in the wild</vt:lpstr>
      <vt:lpstr>What is vocalization?</vt:lpstr>
      <vt:lpstr>What is a wave?</vt:lpstr>
      <vt:lpstr>How do humans communicate?</vt:lpstr>
      <vt:lpstr>PowerPoint Presentation</vt:lpstr>
      <vt:lpstr>PowerPoint Presentation</vt:lpstr>
      <vt:lpstr>Do whales have an outer ear flap? </vt:lpstr>
      <vt:lpstr>Whale and human ear anatomy? </vt:lpstr>
      <vt:lpstr>PowerPoint Presentation</vt:lpstr>
      <vt:lpstr>“Whale Talk”</vt:lpstr>
      <vt:lpstr>PowerPoint Presentation</vt:lpstr>
      <vt:lpstr>PowerPoint Presentation</vt:lpstr>
      <vt:lpstr>PowerPoint Presentation</vt:lpstr>
      <vt:lpstr>Humpback Whales  (Megaptera novaeangliae)</vt:lpstr>
      <vt:lpstr>Which national marine sanctuary would you most likely hear a humpback whale sing? </vt:lpstr>
      <vt:lpstr>Humpback whales are most likely to sing in this sanctuary: </vt:lpstr>
      <vt:lpstr>PowerPoint Presentation</vt:lpstr>
      <vt:lpstr>VIDEO!</vt:lpstr>
      <vt:lpstr>Spectrograms</vt:lpstr>
      <vt:lpstr>PowerPoint Presentation</vt:lpstr>
      <vt:lpstr>PowerPoint Presentation</vt:lpstr>
      <vt:lpstr>PowerPoint Presentation</vt:lpstr>
      <vt:lpstr>Orcas</vt:lpstr>
      <vt:lpstr>Humpback Whales</vt:lpstr>
      <vt:lpstr>Match the sound to the spectrogram!</vt:lpstr>
      <vt:lpstr>North Atlantic Right Whale</vt:lpstr>
      <vt:lpstr>When does the sound change on the spectrogram?</vt:lpstr>
      <vt:lpstr>Minke Whale</vt:lpstr>
      <vt:lpstr>What do you think this is?</vt:lpstr>
      <vt:lpstr>It’s a small boat!</vt:lpstr>
      <vt:lpstr>How can you promote  Healthy Humpback Habits?</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VanDeen</dc:creator>
  <cp:lastModifiedBy>Jacqueline Laverdure</cp:lastModifiedBy>
  <cp:revision>255</cp:revision>
  <cp:lastPrinted>2017-10-11T19:11:11Z</cp:lastPrinted>
  <dcterms:created xsi:type="dcterms:W3CDTF">2017-10-05T20:04:39Z</dcterms:created>
  <dcterms:modified xsi:type="dcterms:W3CDTF">2020-07-10T23:56:22Z</dcterms:modified>
</cp:coreProperties>
</file>